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2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D8CC5-7963-F142-B80D-16264E73D835}" type="datetimeFigureOut">
              <a:rPr lang="en-US" smtClean="0"/>
              <a:t>8/14/17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80525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D8CC5-7963-F142-B80D-16264E73D835}" type="datetimeFigureOut">
              <a:rPr lang="en-US" smtClean="0"/>
              <a:t>8/14/17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162352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D8CC5-7963-F142-B80D-16264E73D835}" type="datetimeFigureOut">
              <a:rPr lang="en-US" smtClean="0"/>
              <a:t>8/14/17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275637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D8CC5-7963-F142-B80D-16264E73D835}" type="datetimeFigureOut">
              <a:rPr lang="en-US" smtClean="0"/>
              <a:t>8/14/17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313595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D8CC5-7963-F142-B80D-16264E73D835}" type="datetimeFigureOut">
              <a:rPr lang="en-US" smtClean="0"/>
              <a:t>8/14/17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394765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D8CC5-7963-F142-B80D-16264E73D835}" type="datetimeFigureOut">
              <a:rPr lang="en-US" smtClean="0"/>
              <a:t>8/14/17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290720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D8CC5-7963-F142-B80D-16264E73D835}" type="datetimeFigureOut">
              <a:rPr lang="en-US" smtClean="0"/>
              <a:t>8/14/17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398273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D8CC5-7963-F142-B80D-16264E73D835}" type="datetimeFigureOut">
              <a:rPr lang="en-US" smtClean="0"/>
              <a:t>8/14/17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404880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D8CC5-7963-F142-B80D-16264E73D835}" type="datetimeFigureOut">
              <a:rPr lang="en-US" smtClean="0"/>
              <a:t>8/14/17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98346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D8CC5-7963-F142-B80D-16264E73D835}" type="datetimeFigureOut">
              <a:rPr lang="en-US" smtClean="0"/>
              <a:t>8/14/17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219686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D8CC5-7963-F142-B80D-16264E73D835}" type="datetimeFigureOut">
              <a:rPr lang="en-US" smtClean="0"/>
              <a:t>8/14/17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7DCE4E-5CCD-FB49-96C5-5145DC38952C}" type="slidenum">
              <a:rPr lang="en-US" smtClean="0"/>
              <a:t>‹#›</a:t>
            </a:fld>
            <a:endParaRPr lang="en-US" dirty="0"/>
          </a:p>
        </p:txBody>
      </p:sp>
    </p:spTree>
    <p:extLst>
      <p:ext uri="{BB962C8B-B14F-4D97-AF65-F5344CB8AC3E}">
        <p14:creationId xmlns:p14="http://schemas.microsoft.com/office/powerpoint/2010/main" val="1141767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D8CC5-7963-F142-B80D-16264E73D835}" type="datetimeFigureOut">
              <a:rPr lang="en-US" smtClean="0"/>
              <a:t>8/14/17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DCE4E-5CCD-FB49-96C5-5145DC38952C}" type="slidenum">
              <a:rPr lang="en-US" smtClean="0"/>
              <a:t>‹#›</a:t>
            </a:fld>
            <a:endParaRPr lang="en-US" dirty="0"/>
          </a:p>
        </p:txBody>
      </p:sp>
    </p:spTree>
    <p:extLst>
      <p:ext uri="{BB962C8B-B14F-4D97-AF65-F5344CB8AC3E}">
        <p14:creationId xmlns:p14="http://schemas.microsoft.com/office/powerpoint/2010/main" val="366353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lunchapp.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hyperlink" Target="mailto:Lindsay.pond@hanoverhorton.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07" y="-451673"/>
            <a:ext cx="10058400" cy="7772400"/>
          </a:xfrm>
          <a:prstGeom prst="rect">
            <a:avLst/>
          </a:prstGeom>
        </p:spPr>
      </p:pic>
      <p:sp>
        <p:nvSpPr>
          <p:cNvPr id="5" name="TextBox 4"/>
          <p:cNvSpPr txBox="1"/>
          <p:nvPr/>
        </p:nvSpPr>
        <p:spPr>
          <a:xfrm>
            <a:off x="1338385" y="1436078"/>
            <a:ext cx="6643077" cy="3677930"/>
          </a:xfrm>
          <a:prstGeom prst="rect">
            <a:avLst/>
          </a:prstGeom>
          <a:noFill/>
        </p:spPr>
        <p:txBody>
          <a:bodyPr wrap="square" rtlCol="0">
            <a:spAutoFit/>
          </a:bodyPr>
          <a:lstStyle/>
          <a:p>
            <a:pPr algn="ctr"/>
            <a:r>
              <a:rPr lang="en-US" sz="8500" b="1" dirty="0" smtClean="0">
                <a:solidFill>
                  <a:schemeClr val="bg1"/>
                </a:solidFill>
                <a:latin typeface="Papyrus"/>
                <a:cs typeface="Papyrus"/>
              </a:rPr>
              <a:t>Mrs. Pond’s </a:t>
            </a:r>
          </a:p>
          <a:p>
            <a:pPr algn="ctr"/>
            <a:endParaRPr lang="en-US" sz="2800" b="1" dirty="0" smtClean="0">
              <a:solidFill>
                <a:schemeClr val="bg1"/>
              </a:solidFill>
              <a:latin typeface="Papyrus"/>
              <a:cs typeface="Papyrus"/>
            </a:endParaRPr>
          </a:p>
          <a:p>
            <a:pPr algn="ctr"/>
            <a:r>
              <a:rPr lang="en-US" sz="6000" b="1" dirty="0" smtClean="0">
                <a:solidFill>
                  <a:schemeClr val="bg1"/>
                </a:solidFill>
                <a:latin typeface="Papyrus"/>
                <a:cs typeface="Papyrus"/>
              </a:rPr>
              <a:t>Kindergarten</a:t>
            </a:r>
          </a:p>
          <a:p>
            <a:pPr algn="ctr"/>
            <a:r>
              <a:rPr lang="en-US" sz="6000" b="1" dirty="0" smtClean="0">
                <a:solidFill>
                  <a:schemeClr val="bg1"/>
                </a:solidFill>
                <a:latin typeface="Papyrus"/>
                <a:cs typeface="Papyrus"/>
              </a:rPr>
              <a:t>Room 203</a:t>
            </a:r>
            <a:endParaRPr lang="en-US" sz="6000" b="1" dirty="0">
              <a:solidFill>
                <a:schemeClr val="bg1"/>
              </a:solidFill>
              <a:latin typeface="Papyrus"/>
              <a:cs typeface="Papyrus"/>
            </a:endParaRPr>
          </a:p>
        </p:txBody>
      </p:sp>
    </p:spTree>
    <p:extLst>
      <p:ext uri="{BB962C8B-B14F-4D97-AF65-F5344CB8AC3E}">
        <p14:creationId xmlns:p14="http://schemas.microsoft.com/office/powerpoint/2010/main" val="152893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53800" y="1599180"/>
            <a:ext cx="5814299" cy="4484065"/>
          </a:xfrm>
          <a:prstGeom prst="rect">
            <a:avLst/>
          </a:prstGeom>
          <a:noFill/>
        </p:spPr>
        <p:txBody>
          <a:bodyPr wrap="square" lIns="82058" tIns="41029" rIns="82058" bIns="41029" rtlCol="0">
            <a:spAutoFit/>
          </a:bodyPr>
          <a:lstStyle/>
          <a:p>
            <a:pPr algn="ctr"/>
            <a:r>
              <a:rPr lang="en-US" sz="3600" b="1" u="sng" dirty="0" smtClean="0">
                <a:solidFill>
                  <a:srgbClr val="FFFFFF"/>
                </a:solidFill>
                <a:latin typeface="Papyrus"/>
                <a:cs typeface="Papyrus"/>
              </a:rPr>
              <a:t>Social/Emotional</a:t>
            </a:r>
          </a:p>
          <a:p>
            <a:pPr algn="ctr"/>
            <a:endParaRPr lang="en-US" sz="1200" b="1" u="sng" dirty="0">
              <a:solidFill>
                <a:srgbClr val="FFFFFF"/>
              </a:solidFill>
              <a:latin typeface="Papyrus"/>
              <a:cs typeface="Papyrus"/>
            </a:endParaRPr>
          </a:p>
          <a:p>
            <a:pPr algn="ctr"/>
            <a:r>
              <a:rPr lang="en-US" sz="2000" b="1" dirty="0" smtClean="0">
                <a:solidFill>
                  <a:srgbClr val="FFFFFF"/>
                </a:solidFill>
                <a:latin typeface="Papyrus"/>
                <a:cs typeface="Papyrus"/>
              </a:rPr>
              <a:t>*Expresses wants and needs appropriately.</a:t>
            </a:r>
          </a:p>
          <a:p>
            <a:pPr algn="ctr"/>
            <a:endParaRPr lang="en-US" sz="800" b="1" dirty="0" smtClean="0">
              <a:solidFill>
                <a:srgbClr val="FFFFFF"/>
              </a:solidFill>
              <a:latin typeface="Papyrus"/>
              <a:cs typeface="Papyrus"/>
            </a:endParaRPr>
          </a:p>
          <a:p>
            <a:pPr algn="ctr"/>
            <a:r>
              <a:rPr lang="en-US" sz="2000" b="1" dirty="0" smtClean="0">
                <a:solidFill>
                  <a:srgbClr val="FFFFFF"/>
                </a:solidFill>
                <a:latin typeface="Papyrus"/>
                <a:cs typeface="Papyrus"/>
              </a:rPr>
              <a:t>*Can maintain self-control and is able to use conflict resolution with peers.</a:t>
            </a:r>
          </a:p>
          <a:p>
            <a:pPr algn="ctr"/>
            <a:endParaRPr lang="en-US" sz="800" b="1" dirty="0" smtClean="0">
              <a:solidFill>
                <a:srgbClr val="FFFFFF"/>
              </a:solidFill>
              <a:latin typeface="Papyrus"/>
              <a:cs typeface="Papyrus"/>
            </a:endParaRPr>
          </a:p>
          <a:p>
            <a:pPr algn="ctr"/>
            <a:r>
              <a:rPr lang="en-US" sz="2000" b="1" dirty="0" smtClean="0">
                <a:solidFill>
                  <a:srgbClr val="FFFFFF"/>
                </a:solidFill>
                <a:latin typeface="Papyrus"/>
                <a:cs typeface="Papyrus"/>
              </a:rPr>
              <a:t>*Works independently.</a:t>
            </a:r>
          </a:p>
          <a:p>
            <a:pPr algn="ctr"/>
            <a:endParaRPr lang="en-US" sz="800" b="1" dirty="0" smtClean="0">
              <a:solidFill>
                <a:srgbClr val="FFFFFF"/>
              </a:solidFill>
              <a:latin typeface="Papyrus"/>
              <a:cs typeface="Papyrus"/>
            </a:endParaRPr>
          </a:p>
          <a:p>
            <a:pPr algn="ctr"/>
            <a:r>
              <a:rPr lang="en-US" sz="2000" b="1" dirty="0" smtClean="0">
                <a:solidFill>
                  <a:srgbClr val="FFFFFF"/>
                </a:solidFill>
                <a:latin typeface="Papyrus"/>
                <a:cs typeface="Papyrus"/>
              </a:rPr>
              <a:t>*Respects and treats others fairly.</a:t>
            </a:r>
          </a:p>
          <a:p>
            <a:pPr algn="ctr"/>
            <a:endParaRPr lang="en-US" sz="800" b="1" dirty="0" smtClean="0">
              <a:solidFill>
                <a:srgbClr val="FFFFFF"/>
              </a:solidFill>
              <a:latin typeface="Papyrus"/>
              <a:cs typeface="Papyrus"/>
            </a:endParaRPr>
          </a:p>
          <a:p>
            <a:pPr algn="ctr"/>
            <a:r>
              <a:rPr lang="en-US" sz="2000" b="1" dirty="0" smtClean="0">
                <a:solidFill>
                  <a:srgbClr val="FFFFFF"/>
                </a:solidFill>
                <a:latin typeface="Papyrus"/>
                <a:cs typeface="Papyrus"/>
              </a:rPr>
              <a:t>*Maintains focus on classroom tasks.</a:t>
            </a:r>
          </a:p>
          <a:p>
            <a:pPr algn="ctr"/>
            <a:endParaRPr lang="en-US" sz="800" b="1" dirty="0" smtClean="0">
              <a:solidFill>
                <a:srgbClr val="FFFFFF"/>
              </a:solidFill>
              <a:latin typeface="Papyrus"/>
              <a:cs typeface="Papyrus"/>
            </a:endParaRPr>
          </a:p>
          <a:p>
            <a:pPr algn="ctr"/>
            <a:r>
              <a:rPr lang="en-US" sz="2000" b="1" dirty="0" smtClean="0">
                <a:solidFill>
                  <a:srgbClr val="FFFFFF"/>
                </a:solidFill>
                <a:latin typeface="Papyrus"/>
                <a:cs typeface="Papyrus"/>
              </a:rPr>
              <a:t>*Follows classroom rules and routines.</a:t>
            </a:r>
          </a:p>
          <a:p>
            <a:pPr algn="ctr"/>
            <a:r>
              <a:rPr lang="en-US" sz="2000" b="1" dirty="0" smtClean="0">
                <a:solidFill>
                  <a:srgbClr val="FFFFFF"/>
                </a:solidFill>
                <a:latin typeface="Papyrus"/>
                <a:cs typeface="Papyrus"/>
              </a:rPr>
              <a:t>  </a:t>
            </a:r>
          </a:p>
          <a:p>
            <a:endParaRPr lang="en-US" sz="2000" b="1" dirty="0">
              <a:solidFill>
                <a:srgbClr val="FFFFFF"/>
              </a:solidFill>
              <a:latin typeface="Papyrus"/>
              <a:cs typeface="Papyrus"/>
            </a:endParaRPr>
          </a:p>
          <a:p>
            <a:endParaRPr lang="en-US" dirty="0"/>
          </a:p>
        </p:txBody>
      </p:sp>
    </p:spTree>
    <p:extLst>
      <p:ext uri="{BB962C8B-B14F-4D97-AF65-F5344CB8AC3E}">
        <p14:creationId xmlns:p14="http://schemas.microsoft.com/office/powerpoint/2010/main" val="207898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338385" y="1519726"/>
            <a:ext cx="6467230" cy="4022400"/>
          </a:xfrm>
          <a:prstGeom prst="rect">
            <a:avLst/>
          </a:prstGeom>
          <a:noFill/>
        </p:spPr>
        <p:txBody>
          <a:bodyPr wrap="square" lIns="82058" tIns="41029" rIns="82058" bIns="41029" rtlCol="0">
            <a:spAutoFit/>
          </a:bodyPr>
          <a:lstStyle/>
          <a:p>
            <a:pPr algn="ctr"/>
            <a:r>
              <a:rPr lang="en-US" sz="4000" b="1" u="sng" dirty="0" smtClean="0">
                <a:solidFill>
                  <a:srgbClr val="FFFFFF"/>
                </a:solidFill>
                <a:latin typeface="Papyrus"/>
                <a:cs typeface="Papyrus"/>
              </a:rPr>
              <a:t>Behavior</a:t>
            </a:r>
          </a:p>
          <a:p>
            <a:pPr algn="ctr"/>
            <a:endParaRPr lang="en-US" sz="1400" b="1" u="sng" dirty="0" smtClean="0">
              <a:solidFill>
                <a:srgbClr val="FFFFFF"/>
              </a:solidFill>
              <a:latin typeface="Papyrus"/>
              <a:cs typeface="Papyrus"/>
            </a:endParaRPr>
          </a:p>
          <a:p>
            <a:pPr algn="ctr"/>
            <a:endParaRPr lang="en-US" sz="800" b="1" u="sng" dirty="0" smtClean="0">
              <a:solidFill>
                <a:srgbClr val="FFFFFF"/>
              </a:solidFill>
              <a:latin typeface="Papyrus"/>
              <a:cs typeface="Papyrus"/>
            </a:endParaRPr>
          </a:p>
          <a:p>
            <a:pPr algn="ctr"/>
            <a:r>
              <a:rPr lang="en-US" sz="2000" dirty="0" smtClean="0">
                <a:solidFill>
                  <a:srgbClr val="FFFFFF"/>
                </a:solidFill>
                <a:latin typeface="Papyrus"/>
                <a:cs typeface="Papyrus"/>
              </a:rPr>
              <a:t>*Our school uses the “Nurtured Heart” to handle behavior.  This approach deals with non-aggressive disruptive behaviors.  If students are being disruptive they will be told to “reset” which is a short time-out to allow them time to reflect on the behavior.  When appropriate behavior is observed they will be “welcomed back” to return to our current task.  Please refer to your student handbook for more information.</a:t>
            </a:r>
          </a:p>
          <a:p>
            <a:pPr algn="ctr"/>
            <a:endParaRPr lang="en-US" sz="1600" b="1" dirty="0">
              <a:solidFill>
                <a:srgbClr val="FFFFFF"/>
              </a:solidFill>
              <a:latin typeface="Papyrus"/>
              <a:cs typeface="Papyrus"/>
            </a:endParaRPr>
          </a:p>
          <a:p>
            <a:endParaRPr lang="en-US" dirty="0"/>
          </a:p>
        </p:txBody>
      </p:sp>
    </p:spTree>
    <p:extLst>
      <p:ext uri="{BB962C8B-B14F-4D97-AF65-F5344CB8AC3E}">
        <p14:creationId xmlns:p14="http://schemas.microsoft.com/office/powerpoint/2010/main" val="226100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16538" y="1406770"/>
            <a:ext cx="6310924" cy="4847480"/>
          </a:xfrm>
          <a:prstGeom prst="rect">
            <a:avLst/>
          </a:prstGeom>
          <a:noFill/>
        </p:spPr>
        <p:txBody>
          <a:bodyPr wrap="square" rtlCol="0">
            <a:spAutoFit/>
          </a:bodyPr>
          <a:lstStyle/>
          <a:p>
            <a:pPr algn="ctr"/>
            <a:r>
              <a:rPr lang="en-US" sz="3200" b="1" u="sng" dirty="0" smtClean="0">
                <a:solidFill>
                  <a:srgbClr val="FFFFFF"/>
                </a:solidFill>
                <a:latin typeface="Papyrus"/>
                <a:cs typeface="Papyrus"/>
              </a:rPr>
              <a:t>Arrival/Dismissal</a:t>
            </a:r>
          </a:p>
          <a:p>
            <a:pPr algn="ctr"/>
            <a:endParaRPr lang="en-US" sz="1000" b="1" u="sng" dirty="0">
              <a:solidFill>
                <a:srgbClr val="FFFFFF"/>
              </a:solidFill>
              <a:latin typeface="Papyrus"/>
              <a:cs typeface="Papyrus"/>
            </a:endParaRPr>
          </a:p>
          <a:p>
            <a:pPr algn="ctr"/>
            <a:r>
              <a:rPr lang="en-US" sz="2000" b="1" dirty="0" smtClean="0">
                <a:solidFill>
                  <a:srgbClr val="FFFFFF"/>
                </a:solidFill>
                <a:latin typeface="Papyrus"/>
                <a:cs typeface="Papyrus"/>
              </a:rPr>
              <a:t>*School Hours: 8</a:t>
            </a:r>
            <a:r>
              <a:rPr lang="en-US" sz="2000" b="1" smtClean="0">
                <a:solidFill>
                  <a:srgbClr val="FFFFFF"/>
                </a:solidFill>
                <a:latin typeface="Papyrus"/>
                <a:cs typeface="Papyrus"/>
              </a:rPr>
              <a:t>:45-3:34, </a:t>
            </a:r>
            <a:r>
              <a:rPr lang="en-US" sz="2000" b="1" dirty="0" smtClean="0">
                <a:solidFill>
                  <a:srgbClr val="FFFFFF"/>
                </a:solidFill>
                <a:latin typeface="Papyrus"/>
                <a:cs typeface="Papyrus"/>
              </a:rPr>
              <a:t>Half Day: 8</a:t>
            </a:r>
            <a:r>
              <a:rPr lang="en-US" sz="2000" b="1" smtClean="0">
                <a:solidFill>
                  <a:srgbClr val="FFFFFF"/>
                </a:solidFill>
                <a:latin typeface="Papyrus"/>
                <a:cs typeface="Papyrus"/>
              </a:rPr>
              <a:t>:45-</a:t>
            </a:r>
            <a:r>
              <a:rPr lang="en-US" sz="2000" b="1" dirty="0" smtClean="0">
                <a:solidFill>
                  <a:srgbClr val="FFFFFF"/>
                </a:solidFill>
                <a:latin typeface="Papyrus"/>
                <a:cs typeface="Papyrus"/>
              </a:rPr>
              <a:t>12</a:t>
            </a:r>
            <a:r>
              <a:rPr lang="en-US" sz="2000" b="1" smtClean="0">
                <a:solidFill>
                  <a:srgbClr val="FFFFFF"/>
                </a:solidFill>
                <a:latin typeface="Papyrus"/>
                <a:cs typeface="Papyrus"/>
              </a:rPr>
              <a:t>:15</a:t>
            </a:r>
            <a:endParaRPr lang="en-US" sz="2000" b="1" dirty="0" smtClean="0">
              <a:solidFill>
                <a:srgbClr val="FFFFFF"/>
              </a:solidFill>
              <a:latin typeface="Papyrus"/>
              <a:cs typeface="Papyrus"/>
            </a:endParaRPr>
          </a:p>
          <a:p>
            <a:pPr algn="ctr"/>
            <a:r>
              <a:rPr lang="en-US" sz="1700" b="1" dirty="0" smtClean="0">
                <a:solidFill>
                  <a:srgbClr val="FFFFFF"/>
                </a:solidFill>
                <a:latin typeface="Papyrus"/>
                <a:cs typeface="Papyrus"/>
              </a:rPr>
              <a:t>*Arrival-If you are dropping off your child in the morning please allow them to do their morning tasks (ex. put back pack away, take care of folder, work on morning work)independently.  A huge part of kindergarten is fostering independence.</a:t>
            </a:r>
          </a:p>
          <a:p>
            <a:pPr algn="ctr"/>
            <a:r>
              <a:rPr lang="en-US" sz="1700" b="1" dirty="0" smtClean="0">
                <a:solidFill>
                  <a:srgbClr val="FFFFFF"/>
                </a:solidFill>
                <a:latin typeface="Papyrus"/>
                <a:cs typeface="Papyrus"/>
              </a:rPr>
              <a:t>Dismissal-If your child is a designated bus rider, they will put on the bus every day unless a note is sent in their daily folder or I receive a message from the office.  Please note they may only ride the bus they are assigned to.  If your child is a pick-up or does the after school program please let me know of any changes in their normal schedule (ex. New person picking up or switching after school care days).</a:t>
            </a:r>
            <a:endParaRPr lang="en-US" sz="1700" dirty="0" smtClean="0">
              <a:solidFill>
                <a:srgbClr val="FFFFFF"/>
              </a:solidFill>
              <a:latin typeface="Papyrus"/>
              <a:cs typeface="Papyrus"/>
            </a:endParaRPr>
          </a:p>
          <a:p>
            <a:pPr algn="ctr"/>
            <a:endParaRPr lang="en-US" sz="2000" dirty="0" smtClean="0">
              <a:solidFill>
                <a:srgbClr val="FFFFFF"/>
              </a:solidFill>
              <a:latin typeface="Papyrus"/>
              <a:cs typeface="Papyrus"/>
            </a:endParaRPr>
          </a:p>
          <a:p>
            <a:pPr algn="ctr"/>
            <a:endParaRPr lang="en-US" sz="2000" dirty="0" smtClean="0">
              <a:solidFill>
                <a:srgbClr val="FFFFFF"/>
              </a:solidFill>
              <a:latin typeface="Papyrus"/>
              <a:cs typeface="Papyrus"/>
            </a:endParaRPr>
          </a:p>
          <a:p>
            <a:pPr algn="ctr"/>
            <a:endParaRPr lang="en-US" sz="2000" dirty="0">
              <a:solidFill>
                <a:srgbClr val="FFFFFF"/>
              </a:solidFill>
              <a:latin typeface="Papyrus"/>
              <a:cs typeface="Papyrus"/>
            </a:endParaRPr>
          </a:p>
        </p:txBody>
      </p:sp>
    </p:spTree>
    <p:extLst>
      <p:ext uri="{BB962C8B-B14F-4D97-AF65-F5344CB8AC3E}">
        <p14:creationId xmlns:p14="http://schemas.microsoft.com/office/powerpoint/2010/main" val="77746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543538" y="1377461"/>
            <a:ext cx="6076462" cy="5062924"/>
          </a:xfrm>
          <a:prstGeom prst="rect">
            <a:avLst/>
          </a:prstGeom>
          <a:noFill/>
        </p:spPr>
        <p:txBody>
          <a:bodyPr wrap="square" rtlCol="0">
            <a:spAutoFit/>
          </a:bodyPr>
          <a:lstStyle/>
          <a:p>
            <a:pPr algn="ctr"/>
            <a:r>
              <a:rPr lang="en-US" sz="4500" b="1" u="sng" dirty="0" smtClean="0">
                <a:solidFill>
                  <a:srgbClr val="FFFFFF"/>
                </a:solidFill>
                <a:latin typeface="Papyrus"/>
                <a:cs typeface="Papyrus"/>
              </a:rPr>
              <a:t>Snack</a:t>
            </a:r>
          </a:p>
          <a:p>
            <a:pPr algn="ctr"/>
            <a:endParaRPr lang="en-US" sz="1000" b="1" u="sng" dirty="0" smtClean="0">
              <a:solidFill>
                <a:srgbClr val="FFFFFF"/>
              </a:solidFill>
              <a:latin typeface="Papyrus"/>
              <a:cs typeface="Papyrus"/>
            </a:endParaRPr>
          </a:p>
          <a:p>
            <a:pPr algn="ctr"/>
            <a:endParaRPr lang="en-US" sz="800" b="1" u="sng" dirty="0" smtClean="0">
              <a:solidFill>
                <a:srgbClr val="FFFFFF"/>
              </a:solidFill>
              <a:latin typeface="Papyrus"/>
              <a:cs typeface="Papyrus"/>
            </a:endParaRPr>
          </a:p>
          <a:p>
            <a:pPr algn="ctr"/>
            <a:r>
              <a:rPr lang="en-US" sz="1700" dirty="0" smtClean="0">
                <a:solidFill>
                  <a:srgbClr val="FFFFFF"/>
                </a:solidFill>
                <a:latin typeface="Papyrus"/>
                <a:cs typeface="Papyrus"/>
              </a:rPr>
              <a:t>*Please send a snack for your child every day.  If you would like to send a whole box or a small tote that contains a variety of snacks for your child, please make sure that the container can fit in the top of their designated locker.  Snacks must be healthy (no candy, pop or juice).</a:t>
            </a:r>
          </a:p>
          <a:p>
            <a:pPr algn="ctr"/>
            <a:r>
              <a:rPr lang="en-US" sz="1700" dirty="0" smtClean="0">
                <a:solidFill>
                  <a:srgbClr val="FFFFFF"/>
                </a:solidFill>
                <a:latin typeface="Papyrus"/>
                <a:cs typeface="Papyrus"/>
              </a:rPr>
              <a:t> </a:t>
            </a:r>
            <a:endParaRPr lang="en-US" sz="1700" dirty="0">
              <a:solidFill>
                <a:srgbClr val="FFFFFF"/>
              </a:solidFill>
              <a:latin typeface="Papyrus"/>
              <a:cs typeface="Papyrus"/>
            </a:endParaRPr>
          </a:p>
          <a:p>
            <a:pPr algn="ctr"/>
            <a:r>
              <a:rPr lang="en-US" sz="1700" dirty="0" smtClean="0">
                <a:solidFill>
                  <a:srgbClr val="FFFFFF"/>
                </a:solidFill>
                <a:latin typeface="Papyrus"/>
                <a:cs typeface="Papyrus"/>
              </a:rPr>
              <a:t>*Water bottles are allowed in the classroom and will be available to your child as needed.  If you choose to send in a water bottle please send the spill proof style and label it with your child’s name.  The school has new filtered water filling stations where they can be refilled throughout the day. </a:t>
            </a:r>
          </a:p>
          <a:p>
            <a:pPr algn="ctr"/>
            <a:endParaRPr lang="en-US" sz="4500" b="1" u="sng" dirty="0">
              <a:solidFill>
                <a:srgbClr val="FFFFFF"/>
              </a:solidFill>
              <a:latin typeface="Papyrus"/>
              <a:cs typeface="Papyrus"/>
            </a:endParaRPr>
          </a:p>
          <a:p>
            <a:endParaRPr lang="en-US" sz="2000" b="1" u="sng" dirty="0" smtClean="0">
              <a:solidFill>
                <a:srgbClr val="FFFFFF"/>
              </a:solidFill>
              <a:latin typeface="Papyrus"/>
              <a:cs typeface="Papyrus"/>
            </a:endParaRPr>
          </a:p>
          <a:p>
            <a:pPr algn="ctr"/>
            <a:endParaRPr lang="en-US" sz="800" b="1" u="sng" dirty="0">
              <a:solidFill>
                <a:srgbClr val="FFFFFF"/>
              </a:solidFill>
              <a:latin typeface="Papyrus"/>
              <a:cs typeface="Papyrus"/>
            </a:endParaRPr>
          </a:p>
        </p:txBody>
      </p:sp>
    </p:spTree>
    <p:extLst>
      <p:ext uri="{BB962C8B-B14F-4D97-AF65-F5344CB8AC3E}">
        <p14:creationId xmlns:p14="http://schemas.microsoft.com/office/powerpoint/2010/main" val="790177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 y="-254000"/>
            <a:ext cx="9625949" cy="7219462"/>
          </a:xfrm>
          <a:prstGeom prst="rect">
            <a:avLst/>
          </a:prstGeom>
        </p:spPr>
      </p:pic>
      <p:sp>
        <p:nvSpPr>
          <p:cNvPr id="3" name="TextBox 2"/>
          <p:cNvSpPr txBox="1"/>
          <p:nvPr/>
        </p:nvSpPr>
        <p:spPr>
          <a:xfrm>
            <a:off x="1172308" y="1357923"/>
            <a:ext cx="6721230" cy="4247317"/>
          </a:xfrm>
          <a:prstGeom prst="rect">
            <a:avLst/>
          </a:prstGeom>
          <a:noFill/>
        </p:spPr>
        <p:txBody>
          <a:bodyPr wrap="square" rtlCol="0">
            <a:spAutoFit/>
          </a:bodyPr>
          <a:lstStyle/>
          <a:p>
            <a:pPr algn="ctr"/>
            <a:r>
              <a:rPr lang="en-US" sz="4500" b="1" u="sng" dirty="0" smtClean="0">
                <a:solidFill>
                  <a:srgbClr val="FFFFFF"/>
                </a:solidFill>
                <a:latin typeface="Papyrus"/>
                <a:cs typeface="Papyrus"/>
              </a:rPr>
              <a:t>Communication</a:t>
            </a:r>
          </a:p>
          <a:p>
            <a:pPr algn="ctr"/>
            <a:endParaRPr lang="en-US" b="1" u="sng" dirty="0" smtClean="0">
              <a:solidFill>
                <a:srgbClr val="FFFFFF"/>
              </a:solidFill>
              <a:latin typeface="Papyrus"/>
              <a:cs typeface="Papyrus"/>
            </a:endParaRPr>
          </a:p>
          <a:p>
            <a:pPr algn="ctr"/>
            <a:r>
              <a:rPr lang="en-US" dirty="0" smtClean="0">
                <a:solidFill>
                  <a:srgbClr val="FFFFFF"/>
                </a:solidFill>
                <a:latin typeface="Papyrus"/>
                <a:cs typeface="Papyrus"/>
              </a:rPr>
              <a:t>*Daily folders will be send home.  Please empty, check for notes and initial the folder every day.  There is a section for parent notes/comments.  Please use this for any questions or concerns you may have including pick-up/busing changes.</a:t>
            </a:r>
          </a:p>
          <a:p>
            <a:pPr algn="ctr"/>
            <a:r>
              <a:rPr lang="en-US" dirty="0" smtClean="0">
                <a:solidFill>
                  <a:srgbClr val="FFFFFF"/>
                </a:solidFill>
                <a:latin typeface="Papyrus"/>
                <a:cs typeface="Papyrus"/>
              </a:rPr>
              <a:t>*Communication is key in assuring a successful year.  Please feel free to contact me at any time regarding any concerns you may have.  Please note that I limit phone time during the day.  To help reduce interruptions during instruction time please email me during school hours.</a:t>
            </a:r>
          </a:p>
          <a:p>
            <a:pPr algn="ctr"/>
            <a:endParaRPr lang="en-US" sz="4500" b="1" u="sng" dirty="0" smtClean="0">
              <a:solidFill>
                <a:srgbClr val="FFFFFF"/>
              </a:solidFill>
              <a:latin typeface="Papyrus"/>
              <a:cs typeface="Papyrus"/>
            </a:endParaRPr>
          </a:p>
        </p:txBody>
      </p:sp>
    </p:spTree>
    <p:extLst>
      <p:ext uri="{BB962C8B-B14F-4D97-AF65-F5344CB8AC3E}">
        <p14:creationId xmlns:p14="http://schemas.microsoft.com/office/powerpoint/2010/main" val="24773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12193" y="1609275"/>
            <a:ext cx="5803898" cy="3945455"/>
          </a:xfrm>
          <a:prstGeom prst="rect">
            <a:avLst/>
          </a:prstGeom>
          <a:noFill/>
        </p:spPr>
        <p:txBody>
          <a:bodyPr wrap="square" lIns="82058" tIns="41029" rIns="82058" bIns="41029" rtlCol="0">
            <a:spAutoFit/>
          </a:bodyPr>
          <a:lstStyle/>
          <a:p>
            <a:pPr algn="ctr"/>
            <a:r>
              <a:rPr lang="en-US" sz="4500" b="1" u="sng" dirty="0" smtClean="0">
                <a:solidFill>
                  <a:srgbClr val="FFFFFF"/>
                </a:solidFill>
                <a:latin typeface="Papyrus"/>
                <a:cs typeface="Papyrus"/>
              </a:rPr>
              <a:t>Breakfast/Lunch</a:t>
            </a:r>
          </a:p>
          <a:p>
            <a:pPr algn="ctr"/>
            <a:endParaRPr lang="en-US" sz="1400" b="1" u="sng" dirty="0" smtClean="0">
              <a:solidFill>
                <a:srgbClr val="FFFFFF"/>
              </a:solidFill>
              <a:latin typeface="Papyrus"/>
              <a:cs typeface="Papyrus"/>
            </a:endParaRPr>
          </a:p>
          <a:p>
            <a:pPr algn="ctr"/>
            <a:endParaRPr lang="en-US" sz="1000" b="1" u="sng" dirty="0" smtClean="0">
              <a:solidFill>
                <a:srgbClr val="FFFFFF"/>
              </a:solidFill>
              <a:latin typeface="Papyrus"/>
              <a:cs typeface="Papyrus"/>
            </a:endParaRPr>
          </a:p>
          <a:p>
            <a:pPr algn="ctr"/>
            <a:r>
              <a:rPr lang="en-US" sz="2000" dirty="0" smtClean="0">
                <a:solidFill>
                  <a:srgbClr val="FFFFFF"/>
                </a:solidFill>
                <a:latin typeface="Papyrus"/>
                <a:cs typeface="Papyrus"/>
              </a:rPr>
              <a:t>*Breakfast-$1.80/day</a:t>
            </a:r>
          </a:p>
          <a:p>
            <a:pPr algn="ctr"/>
            <a:r>
              <a:rPr lang="en-US" sz="2000" dirty="0" smtClean="0">
                <a:solidFill>
                  <a:srgbClr val="FFFFFF"/>
                </a:solidFill>
                <a:latin typeface="Papyrus"/>
                <a:cs typeface="Papyrus"/>
              </a:rPr>
              <a:t>*Lunch-$2.60/day</a:t>
            </a:r>
          </a:p>
          <a:p>
            <a:pPr algn="ctr"/>
            <a:r>
              <a:rPr lang="en-US" sz="2000" dirty="0" smtClean="0">
                <a:solidFill>
                  <a:srgbClr val="FFFFFF"/>
                </a:solidFill>
                <a:latin typeface="Papyrus"/>
                <a:cs typeface="Papyrus"/>
              </a:rPr>
              <a:t>*Milk-$.55/each</a:t>
            </a:r>
          </a:p>
          <a:p>
            <a:pPr algn="ctr"/>
            <a:endParaRPr lang="en-US" sz="2000" dirty="0">
              <a:solidFill>
                <a:srgbClr val="FFFFFF"/>
              </a:solidFill>
              <a:latin typeface="Papyrus"/>
              <a:cs typeface="Papyrus"/>
            </a:endParaRPr>
          </a:p>
          <a:p>
            <a:pPr algn="ctr"/>
            <a:r>
              <a:rPr lang="en-US" sz="2000" dirty="0" smtClean="0">
                <a:solidFill>
                  <a:srgbClr val="FFFFFF"/>
                </a:solidFill>
                <a:latin typeface="Papyrus"/>
                <a:cs typeface="Papyrus"/>
              </a:rPr>
              <a:t>If you would like to complete a free/reduced lunch application please go to: </a:t>
            </a:r>
            <a:r>
              <a:rPr lang="en-US" sz="2000" dirty="0" smtClean="0">
                <a:solidFill>
                  <a:srgbClr val="FFFFFF"/>
                </a:solidFill>
                <a:latin typeface="Papyrus"/>
                <a:cs typeface="Papyrus"/>
                <a:hlinkClick r:id="rId3"/>
              </a:rPr>
              <a:t>www.lunchapp.com</a:t>
            </a:r>
            <a:r>
              <a:rPr lang="en-US" sz="2000" dirty="0" smtClean="0">
                <a:solidFill>
                  <a:srgbClr val="FFFFFF"/>
                </a:solidFill>
                <a:latin typeface="Papyrus"/>
                <a:cs typeface="Papyrus"/>
              </a:rPr>
              <a:t> or contact Alan Breneman at 517-990-3603.</a:t>
            </a:r>
          </a:p>
          <a:p>
            <a:pPr algn="ctr"/>
            <a:endParaRPr lang="en-US" sz="1200" b="1" u="sng" dirty="0">
              <a:solidFill>
                <a:srgbClr val="FFFFFF"/>
              </a:solidFill>
              <a:latin typeface="Papyrus"/>
              <a:cs typeface="Papyrus"/>
            </a:endParaRPr>
          </a:p>
          <a:p>
            <a:endParaRPr lang="en-US" sz="1000" b="1" u="sng" dirty="0" smtClean="0">
              <a:solidFill>
                <a:srgbClr val="FFFFFF"/>
              </a:solidFill>
              <a:latin typeface="Papyrus"/>
              <a:cs typeface="Papyrus"/>
            </a:endParaRPr>
          </a:p>
          <a:p>
            <a:endParaRPr lang="en-US" sz="2000" b="1" u="sng" dirty="0">
              <a:solidFill>
                <a:srgbClr val="FFFFFF"/>
              </a:solidFill>
              <a:latin typeface="Papyrus"/>
              <a:cs typeface="Papyrus"/>
            </a:endParaRPr>
          </a:p>
        </p:txBody>
      </p:sp>
    </p:spTree>
    <p:extLst>
      <p:ext uri="{BB962C8B-B14F-4D97-AF65-F5344CB8AC3E}">
        <p14:creationId xmlns:p14="http://schemas.microsoft.com/office/powerpoint/2010/main" val="347824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53800" y="1696873"/>
            <a:ext cx="5814299" cy="3868511"/>
          </a:xfrm>
          <a:prstGeom prst="rect">
            <a:avLst/>
          </a:prstGeom>
          <a:noFill/>
        </p:spPr>
        <p:txBody>
          <a:bodyPr wrap="square" lIns="82058" tIns="41029" rIns="82058" bIns="41029" rtlCol="0">
            <a:spAutoFit/>
          </a:bodyPr>
          <a:lstStyle/>
          <a:p>
            <a:pPr algn="ctr"/>
            <a:r>
              <a:rPr lang="en-US" sz="3600" b="1" u="sng" dirty="0" smtClean="0">
                <a:solidFill>
                  <a:srgbClr val="FFFFFF"/>
                </a:solidFill>
                <a:latin typeface="Papyrus"/>
                <a:cs typeface="Papyrus"/>
              </a:rPr>
              <a:t>Before/After School Care</a:t>
            </a:r>
          </a:p>
          <a:p>
            <a:pPr algn="ctr"/>
            <a:endParaRPr lang="en-US" sz="2400" b="1" u="sng" dirty="0">
              <a:solidFill>
                <a:srgbClr val="FFFFFF"/>
              </a:solidFill>
              <a:latin typeface="Papyrus"/>
              <a:cs typeface="Papyrus"/>
            </a:endParaRPr>
          </a:p>
          <a:p>
            <a:pPr algn="ctr"/>
            <a:r>
              <a:rPr lang="en-US" sz="2000" b="1" dirty="0" smtClean="0">
                <a:solidFill>
                  <a:srgbClr val="FFFFFF"/>
                </a:solidFill>
                <a:latin typeface="Papyrus"/>
                <a:cs typeface="Papyrus"/>
              </a:rPr>
              <a:t>*Before an After School Care is available through Early Impressions. </a:t>
            </a:r>
          </a:p>
          <a:p>
            <a:pPr algn="ctr"/>
            <a:endParaRPr lang="en-US" sz="1400" b="1" dirty="0">
              <a:solidFill>
                <a:srgbClr val="FFFFFF"/>
              </a:solidFill>
              <a:latin typeface="Papyrus"/>
              <a:cs typeface="Papyrus"/>
            </a:endParaRPr>
          </a:p>
          <a:p>
            <a:pPr algn="ctr"/>
            <a:r>
              <a:rPr lang="en-US" sz="2000" b="1" dirty="0" smtClean="0">
                <a:solidFill>
                  <a:srgbClr val="FFFFFF"/>
                </a:solidFill>
                <a:latin typeface="Papyrus"/>
                <a:cs typeface="Papyrus"/>
              </a:rPr>
              <a:t>*Hours: 6:00 a.m. to 6:00 p.m.</a:t>
            </a:r>
          </a:p>
          <a:p>
            <a:pPr algn="ctr"/>
            <a:endParaRPr lang="en-US" sz="1400" b="1" dirty="0" smtClean="0">
              <a:solidFill>
                <a:srgbClr val="FFFFFF"/>
              </a:solidFill>
              <a:latin typeface="Papyrus"/>
              <a:cs typeface="Papyrus"/>
            </a:endParaRPr>
          </a:p>
          <a:p>
            <a:pPr algn="ctr"/>
            <a:r>
              <a:rPr lang="en-US" sz="2000" b="1" dirty="0" smtClean="0">
                <a:solidFill>
                  <a:srgbClr val="FFFFFF"/>
                </a:solidFill>
                <a:latin typeface="Papyrus"/>
                <a:cs typeface="Papyrus"/>
              </a:rPr>
              <a:t>*For more information please contact 517-888-5155 or 517-563-0103 </a:t>
            </a:r>
          </a:p>
          <a:p>
            <a:pPr algn="ctr"/>
            <a:r>
              <a:rPr lang="en-US" sz="2000" b="1" dirty="0" smtClean="0">
                <a:solidFill>
                  <a:srgbClr val="FFFFFF"/>
                </a:solidFill>
                <a:latin typeface="Papyrus"/>
                <a:cs typeface="Papyrus"/>
              </a:rPr>
              <a:t>  </a:t>
            </a:r>
          </a:p>
          <a:p>
            <a:endParaRPr lang="en-US" sz="2000" b="1" dirty="0">
              <a:solidFill>
                <a:srgbClr val="FFFFFF"/>
              </a:solidFill>
              <a:latin typeface="Papyrus"/>
              <a:cs typeface="Papyrus"/>
            </a:endParaRPr>
          </a:p>
          <a:p>
            <a:endParaRPr lang="en-US" dirty="0"/>
          </a:p>
        </p:txBody>
      </p:sp>
    </p:spTree>
    <p:extLst>
      <p:ext uri="{BB962C8B-B14F-4D97-AF65-F5344CB8AC3E}">
        <p14:creationId xmlns:p14="http://schemas.microsoft.com/office/powerpoint/2010/main" val="187209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 y="-254000"/>
            <a:ext cx="9625949" cy="7219462"/>
          </a:xfrm>
          <a:prstGeom prst="rect">
            <a:avLst/>
          </a:prstGeom>
        </p:spPr>
      </p:pic>
      <p:sp>
        <p:nvSpPr>
          <p:cNvPr id="3" name="TextBox 2"/>
          <p:cNvSpPr txBox="1"/>
          <p:nvPr/>
        </p:nvSpPr>
        <p:spPr>
          <a:xfrm>
            <a:off x="1172308" y="1777999"/>
            <a:ext cx="6721230" cy="2569935"/>
          </a:xfrm>
          <a:prstGeom prst="rect">
            <a:avLst/>
          </a:prstGeom>
          <a:noFill/>
        </p:spPr>
        <p:txBody>
          <a:bodyPr wrap="square" rtlCol="0">
            <a:spAutoFit/>
          </a:bodyPr>
          <a:lstStyle/>
          <a:p>
            <a:pPr algn="ctr"/>
            <a:r>
              <a:rPr lang="en-US" sz="4500" b="1" u="sng" dirty="0" smtClean="0">
                <a:solidFill>
                  <a:srgbClr val="FFFFFF"/>
                </a:solidFill>
                <a:latin typeface="Papyrus"/>
                <a:cs typeface="Papyrus"/>
              </a:rPr>
              <a:t>Contact Information</a:t>
            </a:r>
          </a:p>
          <a:p>
            <a:pPr algn="ctr"/>
            <a:endParaRPr lang="en-US" sz="3200" b="1" dirty="0">
              <a:solidFill>
                <a:srgbClr val="FFFFFF"/>
              </a:solidFill>
              <a:latin typeface="Papyrus"/>
              <a:cs typeface="Papyrus"/>
            </a:endParaRPr>
          </a:p>
          <a:p>
            <a:pPr algn="ctr"/>
            <a:r>
              <a:rPr lang="en-US" sz="2800" b="1" dirty="0" smtClean="0">
                <a:solidFill>
                  <a:srgbClr val="FFFFFF"/>
                </a:solidFill>
                <a:latin typeface="Papyrus"/>
                <a:cs typeface="Papyrus"/>
                <a:hlinkClick r:id="rId3"/>
              </a:rPr>
              <a:t>Lindsay.pond@hanoverhorton.org</a:t>
            </a:r>
            <a:endParaRPr lang="en-US" sz="2800" b="1" dirty="0" smtClean="0">
              <a:solidFill>
                <a:srgbClr val="FFFFFF"/>
              </a:solidFill>
              <a:latin typeface="Papyrus"/>
              <a:cs typeface="Papyrus"/>
            </a:endParaRPr>
          </a:p>
          <a:p>
            <a:pPr algn="ctr"/>
            <a:endParaRPr lang="en-US" sz="2800" b="1" dirty="0">
              <a:solidFill>
                <a:srgbClr val="FFFFFF"/>
              </a:solidFill>
              <a:latin typeface="Papyrus"/>
              <a:cs typeface="Papyrus"/>
            </a:endParaRPr>
          </a:p>
          <a:p>
            <a:pPr algn="ctr"/>
            <a:r>
              <a:rPr lang="en-US" sz="2800" b="1" dirty="0" smtClean="0">
                <a:solidFill>
                  <a:srgbClr val="FFFFFF"/>
                </a:solidFill>
                <a:latin typeface="Papyrus"/>
                <a:cs typeface="Papyrus"/>
              </a:rPr>
              <a:t>563-0103 </a:t>
            </a:r>
            <a:endParaRPr lang="en-US" sz="2800" b="1" dirty="0">
              <a:solidFill>
                <a:srgbClr val="FFFFFF"/>
              </a:solidFill>
              <a:latin typeface="Papyrus"/>
              <a:cs typeface="Papyrus"/>
            </a:endParaRPr>
          </a:p>
        </p:txBody>
      </p:sp>
    </p:spTree>
    <p:extLst>
      <p:ext uri="{BB962C8B-B14F-4D97-AF65-F5344CB8AC3E}">
        <p14:creationId xmlns:p14="http://schemas.microsoft.com/office/powerpoint/2010/main" val="42587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12193" y="1433429"/>
            <a:ext cx="5803898" cy="3730012"/>
          </a:xfrm>
          <a:prstGeom prst="rect">
            <a:avLst/>
          </a:prstGeom>
          <a:noFill/>
        </p:spPr>
        <p:txBody>
          <a:bodyPr wrap="square" lIns="82058" tIns="41029" rIns="82058" bIns="41029" rtlCol="0">
            <a:spAutoFit/>
          </a:bodyPr>
          <a:lstStyle/>
          <a:p>
            <a:pPr algn="ctr"/>
            <a:r>
              <a:rPr lang="en-US" sz="4500" b="1" u="sng" dirty="0" smtClean="0">
                <a:solidFill>
                  <a:srgbClr val="FFFFFF"/>
                </a:solidFill>
                <a:latin typeface="Papyrus"/>
                <a:cs typeface="Papyrus"/>
              </a:rPr>
              <a:t>Specials</a:t>
            </a:r>
          </a:p>
          <a:p>
            <a:pPr algn="ctr"/>
            <a:endParaRPr lang="en-US" sz="1200" b="1" u="sng" dirty="0">
              <a:solidFill>
                <a:srgbClr val="FFFFFF"/>
              </a:solidFill>
              <a:latin typeface="Papyrus"/>
              <a:cs typeface="Papyrus"/>
            </a:endParaRPr>
          </a:p>
          <a:p>
            <a:endParaRPr lang="en-US" sz="2000" b="1" u="sng" dirty="0" smtClean="0">
              <a:solidFill>
                <a:srgbClr val="FFFFFF"/>
              </a:solidFill>
              <a:latin typeface="Papyrus"/>
              <a:cs typeface="Papyrus"/>
            </a:endParaRPr>
          </a:p>
          <a:p>
            <a:pPr algn="ctr"/>
            <a:r>
              <a:rPr lang="en-US" sz="2000" b="1" u="sng" dirty="0" smtClean="0">
                <a:solidFill>
                  <a:srgbClr val="FFFFFF"/>
                </a:solidFill>
                <a:latin typeface="Papyrus"/>
                <a:cs typeface="Papyrus"/>
              </a:rPr>
              <a:t>Monday: </a:t>
            </a:r>
            <a:r>
              <a:rPr lang="en-US" sz="2000" b="1" dirty="0">
                <a:solidFill>
                  <a:srgbClr val="FFFFFF"/>
                </a:solidFill>
                <a:latin typeface="Papyrus"/>
                <a:cs typeface="Papyrus"/>
              </a:rPr>
              <a:t> </a:t>
            </a:r>
            <a:r>
              <a:rPr lang="en-US" sz="2000" b="1" dirty="0" smtClean="0">
                <a:solidFill>
                  <a:srgbClr val="FFFFFF"/>
                </a:solidFill>
                <a:latin typeface="Papyrus"/>
                <a:cs typeface="Papyrus"/>
              </a:rPr>
              <a:t> PE 12:15-12:50</a:t>
            </a:r>
            <a:endParaRPr lang="en-US" sz="2000" b="1" u="sng" dirty="0" smtClean="0">
              <a:solidFill>
                <a:srgbClr val="FFFFFF"/>
              </a:solidFill>
              <a:latin typeface="Papyrus"/>
              <a:cs typeface="Papyrus"/>
            </a:endParaRPr>
          </a:p>
          <a:p>
            <a:pPr algn="ctr"/>
            <a:endParaRPr lang="en-US" sz="1000" b="1" u="sng" dirty="0" smtClean="0">
              <a:solidFill>
                <a:srgbClr val="FFFFFF"/>
              </a:solidFill>
              <a:latin typeface="Papyrus"/>
              <a:cs typeface="Papyrus"/>
            </a:endParaRPr>
          </a:p>
          <a:p>
            <a:pPr algn="ctr"/>
            <a:r>
              <a:rPr lang="en-US" sz="2000" b="1" u="sng" dirty="0" smtClean="0">
                <a:solidFill>
                  <a:srgbClr val="FFFFFF"/>
                </a:solidFill>
                <a:latin typeface="Papyrus"/>
                <a:cs typeface="Papyrus"/>
              </a:rPr>
              <a:t>Tuesday:  </a:t>
            </a:r>
            <a:r>
              <a:rPr lang="en-US" sz="2000" b="1" dirty="0" smtClean="0">
                <a:solidFill>
                  <a:srgbClr val="FFFFFF"/>
                </a:solidFill>
                <a:latin typeface="Papyrus"/>
                <a:cs typeface="Papyrus"/>
              </a:rPr>
              <a:t>Technology 12:15-12:50</a:t>
            </a:r>
            <a:endParaRPr lang="en-US" sz="2000" b="1" u="sng" dirty="0" smtClean="0">
              <a:solidFill>
                <a:srgbClr val="FFFFFF"/>
              </a:solidFill>
              <a:latin typeface="Papyrus"/>
              <a:cs typeface="Papyrus"/>
            </a:endParaRPr>
          </a:p>
          <a:p>
            <a:pPr algn="ctr"/>
            <a:endParaRPr lang="en-US" sz="1000" b="1" u="sng" dirty="0" smtClean="0">
              <a:solidFill>
                <a:srgbClr val="FFFFFF"/>
              </a:solidFill>
              <a:latin typeface="Papyrus"/>
              <a:cs typeface="Papyrus"/>
            </a:endParaRPr>
          </a:p>
          <a:p>
            <a:pPr algn="ctr"/>
            <a:r>
              <a:rPr lang="en-US" sz="2000" b="1" u="sng" dirty="0" smtClean="0">
                <a:solidFill>
                  <a:srgbClr val="FFFFFF"/>
                </a:solidFill>
                <a:latin typeface="Papyrus"/>
                <a:cs typeface="Papyrus"/>
              </a:rPr>
              <a:t>Wednesday:</a:t>
            </a:r>
            <a:r>
              <a:rPr lang="en-US" sz="2000" b="1" dirty="0" smtClean="0">
                <a:solidFill>
                  <a:srgbClr val="FFFFFF"/>
                </a:solidFill>
                <a:latin typeface="Papyrus"/>
                <a:cs typeface="Papyrus"/>
              </a:rPr>
              <a:t>  STEAM 12:15-12:50</a:t>
            </a:r>
            <a:endParaRPr lang="en-US" sz="2000" b="1" u="sng" dirty="0" smtClean="0">
              <a:solidFill>
                <a:srgbClr val="FFFFFF"/>
              </a:solidFill>
              <a:latin typeface="Papyrus"/>
              <a:cs typeface="Papyrus"/>
            </a:endParaRPr>
          </a:p>
          <a:p>
            <a:pPr algn="ctr"/>
            <a:endParaRPr lang="en-US" sz="1000" b="1" u="sng" dirty="0" smtClean="0">
              <a:solidFill>
                <a:srgbClr val="FFFFFF"/>
              </a:solidFill>
              <a:latin typeface="Papyrus"/>
              <a:cs typeface="Papyrus"/>
            </a:endParaRPr>
          </a:p>
          <a:p>
            <a:pPr algn="ctr"/>
            <a:r>
              <a:rPr lang="en-US" sz="2000" b="1" u="sng" dirty="0" smtClean="0">
                <a:solidFill>
                  <a:srgbClr val="FFFFFF"/>
                </a:solidFill>
                <a:latin typeface="Papyrus"/>
                <a:cs typeface="Papyrus"/>
              </a:rPr>
              <a:t>Thursday:</a:t>
            </a:r>
            <a:r>
              <a:rPr lang="en-US" sz="2000" b="1" dirty="0" smtClean="0">
                <a:solidFill>
                  <a:srgbClr val="FFFFFF"/>
                </a:solidFill>
                <a:latin typeface="Papyrus"/>
                <a:cs typeface="Papyrus"/>
              </a:rPr>
              <a:t>  PE 12:15-12:50</a:t>
            </a:r>
            <a:endParaRPr lang="en-US" sz="2000" b="1" u="sng" dirty="0">
              <a:solidFill>
                <a:srgbClr val="FFFFFF"/>
              </a:solidFill>
              <a:latin typeface="Papyrus"/>
              <a:cs typeface="Papyrus"/>
            </a:endParaRPr>
          </a:p>
          <a:p>
            <a:pPr algn="ctr"/>
            <a:endParaRPr lang="en-US" sz="1000" b="1" u="sng" dirty="0" smtClean="0">
              <a:solidFill>
                <a:srgbClr val="FFFFFF"/>
              </a:solidFill>
              <a:latin typeface="Papyrus"/>
              <a:cs typeface="Papyrus"/>
            </a:endParaRPr>
          </a:p>
          <a:p>
            <a:pPr algn="ctr"/>
            <a:r>
              <a:rPr lang="en-US" sz="2000" b="1" u="sng" dirty="0" smtClean="0">
                <a:solidFill>
                  <a:srgbClr val="FFFFFF"/>
                </a:solidFill>
                <a:latin typeface="Papyrus"/>
                <a:cs typeface="Papyrus"/>
              </a:rPr>
              <a:t>Friday:</a:t>
            </a:r>
            <a:r>
              <a:rPr lang="en-US" sz="2000" b="1" dirty="0" smtClean="0">
                <a:solidFill>
                  <a:srgbClr val="FFFFFF"/>
                </a:solidFill>
                <a:latin typeface="Papyrus"/>
                <a:cs typeface="Papyrus"/>
              </a:rPr>
              <a:t>  Library 8:55-9:30 &amp; STEAM 12:15-12:50</a:t>
            </a:r>
            <a:endParaRPr lang="en-US" sz="2000" b="1" u="sng" dirty="0" smtClean="0">
              <a:solidFill>
                <a:srgbClr val="FFFFFF"/>
              </a:solidFill>
              <a:latin typeface="Papyrus"/>
              <a:cs typeface="Papyrus"/>
            </a:endParaRPr>
          </a:p>
          <a:p>
            <a:endParaRPr lang="en-US" sz="2000" b="1" u="sng" dirty="0">
              <a:solidFill>
                <a:srgbClr val="FFFFFF"/>
              </a:solidFill>
              <a:latin typeface="Papyrus"/>
              <a:cs typeface="Papyrus"/>
            </a:endParaRPr>
          </a:p>
        </p:txBody>
      </p:sp>
    </p:spTree>
    <p:extLst>
      <p:ext uri="{BB962C8B-B14F-4D97-AF65-F5344CB8AC3E}">
        <p14:creationId xmlns:p14="http://schemas.microsoft.com/office/powerpoint/2010/main" val="243824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53800" y="1423334"/>
            <a:ext cx="5814299" cy="5053451"/>
          </a:xfrm>
          <a:prstGeom prst="rect">
            <a:avLst/>
          </a:prstGeom>
          <a:noFill/>
        </p:spPr>
        <p:txBody>
          <a:bodyPr wrap="square" lIns="82058" tIns="41029" rIns="82058" bIns="41029" rtlCol="0">
            <a:spAutoFit/>
          </a:bodyPr>
          <a:lstStyle/>
          <a:p>
            <a:pPr algn="ctr"/>
            <a:r>
              <a:rPr lang="en-US" sz="3600" b="1" u="sng" dirty="0" smtClean="0">
                <a:solidFill>
                  <a:srgbClr val="FFFFFF"/>
                </a:solidFill>
                <a:latin typeface="Papyrus"/>
                <a:cs typeface="Papyrus"/>
              </a:rPr>
              <a:t>Daily Schedule</a:t>
            </a:r>
          </a:p>
          <a:p>
            <a:pPr algn="ctr"/>
            <a:endParaRPr lang="en-US" sz="1200" b="1" u="sng" dirty="0">
              <a:solidFill>
                <a:srgbClr val="FFFFFF"/>
              </a:solidFill>
              <a:latin typeface="Papyrus"/>
              <a:cs typeface="Papyrus"/>
            </a:endParaRPr>
          </a:p>
          <a:p>
            <a:pPr algn="ctr"/>
            <a:r>
              <a:rPr lang="en-US" sz="1600" b="1" dirty="0" smtClean="0">
                <a:solidFill>
                  <a:srgbClr val="FFFFFF"/>
                </a:solidFill>
                <a:latin typeface="Papyrus"/>
                <a:cs typeface="Papyrus"/>
              </a:rPr>
              <a:t>8</a:t>
            </a:r>
            <a:r>
              <a:rPr lang="en-US" sz="1600" b="1" dirty="0" smtClean="0">
                <a:solidFill>
                  <a:srgbClr val="FFFFFF"/>
                </a:solidFill>
                <a:latin typeface="Papyrus"/>
                <a:cs typeface="Papyrus"/>
              </a:rPr>
              <a:t>:45-</a:t>
            </a:r>
            <a:r>
              <a:rPr lang="en-US" sz="1600" b="1" dirty="0" smtClean="0">
                <a:solidFill>
                  <a:srgbClr val="FFFFFF"/>
                </a:solidFill>
                <a:latin typeface="Papyrus"/>
                <a:cs typeface="Papyrus"/>
              </a:rPr>
              <a:t>9:00 Morning Work</a:t>
            </a:r>
          </a:p>
          <a:p>
            <a:pPr algn="ctr"/>
            <a:r>
              <a:rPr lang="en-US" sz="1600" b="1" dirty="0" smtClean="0">
                <a:solidFill>
                  <a:srgbClr val="FFFFFF"/>
                </a:solidFill>
                <a:latin typeface="Papyrus"/>
                <a:cs typeface="Papyrus"/>
              </a:rPr>
              <a:t>9:00-9:20 Calendar </a:t>
            </a:r>
          </a:p>
          <a:p>
            <a:pPr algn="ctr"/>
            <a:r>
              <a:rPr lang="en-US" sz="1600" b="1" dirty="0" smtClean="0">
                <a:solidFill>
                  <a:srgbClr val="FFFFFF"/>
                </a:solidFill>
                <a:latin typeface="Papyrus"/>
                <a:cs typeface="Papyrus"/>
              </a:rPr>
              <a:t>9:20-9:50 Whole Group Literacy</a:t>
            </a:r>
          </a:p>
          <a:p>
            <a:pPr algn="ctr"/>
            <a:r>
              <a:rPr lang="en-US" sz="1600" b="1" dirty="0" smtClean="0">
                <a:solidFill>
                  <a:srgbClr val="FFFFFF"/>
                </a:solidFill>
                <a:latin typeface="Papyrus"/>
                <a:cs typeface="Papyrus"/>
              </a:rPr>
              <a:t>9:50-10:50 Daily 5</a:t>
            </a:r>
          </a:p>
          <a:p>
            <a:pPr algn="ctr"/>
            <a:r>
              <a:rPr lang="en-US" sz="1600" b="1" dirty="0" smtClean="0">
                <a:solidFill>
                  <a:srgbClr val="FFFFFF"/>
                </a:solidFill>
                <a:latin typeface="Papyrus"/>
                <a:cs typeface="Papyrus"/>
              </a:rPr>
              <a:t>10:50-11:20 Writing Workshop</a:t>
            </a:r>
            <a:endParaRPr lang="en-US" sz="1600" b="1" dirty="0">
              <a:solidFill>
                <a:srgbClr val="FFFFFF"/>
              </a:solidFill>
              <a:latin typeface="Papyrus"/>
              <a:cs typeface="Papyrus"/>
            </a:endParaRPr>
          </a:p>
          <a:p>
            <a:pPr algn="ctr"/>
            <a:r>
              <a:rPr lang="en-US" sz="1600" b="1" dirty="0" smtClean="0">
                <a:solidFill>
                  <a:srgbClr val="FFFFFF"/>
                </a:solidFill>
                <a:latin typeface="Papyrus"/>
                <a:cs typeface="Papyrus"/>
              </a:rPr>
              <a:t>11:25-12:00 Lunch &amp; Recess</a:t>
            </a:r>
          </a:p>
          <a:p>
            <a:pPr algn="ctr"/>
            <a:r>
              <a:rPr lang="en-US" sz="1600" b="1" dirty="0" smtClean="0">
                <a:solidFill>
                  <a:srgbClr val="FFFFFF"/>
                </a:solidFill>
                <a:latin typeface="Papyrus"/>
                <a:cs typeface="Papyrus"/>
              </a:rPr>
              <a:t>12:00 Bathroom Break &amp; Drinks</a:t>
            </a:r>
          </a:p>
          <a:p>
            <a:pPr algn="ctr"/>
            <a:r>
              <a:rPr lang="en-US" sz="1600" b="1" dirty="0" smtClean="0">
                <a:solidFill>
                  <a:srgbClr val="FFFFFF"/>
                </a:solidFill>
                <a:latin typeface="Papyrus"/>
                <a:cs typeface="Papyrus"/>
              </a:rPr>
              <a:t>12:15-12:50 Specials</a:t>
            </a:r>
          </a:p>
          <a:p>
            <a:pPr algn="ctr"/>
            <a:r>
              <a:rPr lang="en-US" sz="1600" b="1" dirty="0" smtClean="0">
                <a:solidFill>
                  <a:srgbClr val="FFFFFF"/>
                </a:solidFill>
                <a:latin typeface="Papyrus"/>
                <a:cs typeface="Papyrus"/>
              </a:rPr>
              <a:t>1:00-1:30 Whole Group Math</a:t>
            </a:r>
          </a:p>
          <a:p>
            <a:pPr algn="ctr"/>
            <a:r>
              <a:rPr lang="en-US" sz="1600" b="1" dirty="0" smtClean="0">
                <a:solidFill>
                  <a:srgbClr val="FFFFFF"/>
                </a:solidFill>
                <a:latin typeface="Papyrus"/>
                <a:cs typeface="Papyrus"/>
              </a:rPr>
              <a:t>1:30-2:15 Math Stations</a:t>
            </a:r>
          </a:p>
          <a:p>
            <a:pPr algn="ctr"/>
            <a:r>
              <a:rPr lang="en-US" sz="1600" b="1" dirty="0" smtClean="0">
                <a:solidFill>
                  <a:srgbClr val="FFFFFF"/>
                </a:solidFill>
                <a:latin typeface="Papyrus"/>
                <a:cs typeface="Papyrus"/>
              </a:rPr>
              <a:t>2:15-2:45 Science &amp; Social Studies</a:t>
            </a:r>
          </a:p>
          <a:p>
            <a:pPr algn="ctr"/>
            <a:r>
              <a:rPr lang="en-US" sz="1600" b="1" dirty="0" smtClean="0">
                <a:solidFill>
                  <a:srgbClr val="FFFFFF"/>
                </a:solidFill>
                <a:latin typeface="Papyrus"/>
                <a:cs typeface="Papyrus"/>
              </a:rPr>
              <a:t>2:45-3:15 Free Choice Stations</a:t>
            </a:r>
          </a:p>
          <a:p>
            <a:pPr algn="ctr"/>
            <a:r>
              <a:rPr lang="en-US" sz="1600" b="1" smtClean="0">
                <a:solidFill>
                  <a:srgbClr val="FFFFFF"/>
                </a:solidFill>
                <a:latin typeface="Papyrus"/>
                <a:cs typeface="Papyrus"/>
              </a:rPr>
              <a:t>3</a:t>
            </a:r>
            <a:r>
              <a:rPr lang="en-US" sz="1600" b="1" smtClean="0">
                <a:solidFill>
                  <a:srgbClr val="FFFFFF"/>
                </a:solidFill>
                <a:latin typeface="Papyrus"/>
                <a:cs typeface="Papyrus"/>
              </a:rPr>
              <a:t>:</a:t>
            </a:r>
            <a:r>
              <a:rPr lang="en-US" sz="1600" b="1" smtClean="0">
                <a:solidFill>
                  <a:srgbClr val="FFFFFF"/>
                </a:solidFill>
                <a:latin typeface="Papyrus"/>
                <a:cs typeface="Papyrus"/>
              </a:rPr>
              <a:t>34</a:t>
            </a:r>
            <a:r>
              <a:rPr lang="en-US" sz="1600" b="1" smtClean="0">
                <a:solidFill>
                  <a:srgbClr val="FFFFFF"/>
                </a:solidFill>
                <a:latin typeface="Papyrus"/>
                <a:cs typeface="Papyrus"/>
              </a:rPr>
              <a:t> </a:t>
            </a:r>
            <a:r>
              <a:rPr lang="en-US" sz="1600" b="1" dirty="0" smtClean="0">
                <a:solidFill>
                  <a:srgbClr val="FFFFFF"/>
                </a:solidFill>
                <a:latin typeface="Papyrus"/>
                <a:cs typeface="Papyrus"/>
              </a:rPr>
              <a:t>Pack up &amp; Dismissal </a:t>
            </a:r>
          </a:p>
          <a:p>
            <a:r>
              <a:rPr lang="en-US" sz="2000" b="1" dirty="0" smtClean="0">
                <a:solidFill>
                  <a:srgbClr val="FFFFFF"/>
                </a:solidFill>
                <a:latin typeface="Papyrus"/>
                <a:cs typeface="Papyrus"/>
              </a:rPr>
              <a:t> </a:t>
            </a:r>
          </a:p>
          <a:p>
            <a:endParaRPr lang="en-US" sz="2000" b="1" dirty="0">
              <a:solidFill>
                <a:srgbClr val="FFFFFF"/>
              </a:solidFill>
              <a:latin typeface="Papyrus"/>
              <a:cs typeface="Papyrus"/>
            </a:endParaRPr>
          </a:p>
          <a:p>
            <a:endParaRPr lang="en-US" dirty="0"/>
          </a:p>
        </p:txBody>
      </p:sp>
    </p:spTree>
    <p:extLst>
      <p:ext uri="{BB962C8B-B14F-4D97-AF65-F5344CB8AC3E}">
        <p14:creationId xmlns:p14="http://schemas.microsoft.com/office/powerpoint/2010/main" val="428389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338385" y="1382956"/>
            <a:ext cx="6467230" cy="3976233"/>
          </a:xfrm>
          <a:prstGeom prst="rect">
            <a:avLst/>
          </a:prstGeom>
          <a:noFill/>
        </p:spPr>
        <p:txBody>
          <a:bodyPr wrap="square" lIns="82058" tIns="41029" rIns="82058" bIns="41029" rtlCol="0">
            <a:spAutoFit/>
          </a:bodyPr>
          <a:lstStyle/>
          <a:p>
            <a:pPr algn="ctr"/>
            <a:r>
              <a:rPr lang="en-US" sz="4000" b="1" u="sng" dirty="0" smtClean="0">
                <a:solidFill>
                  <a:srgbClr val="FFFFFF"/>
                </a:solidFill>
                <a:latin typeface="Papyrus"/>
                <a:cs typeface="Papyrus"/>
              </a:rPr>
              <a:t>Literacy</a:t>
            </a:r>
          </a:p>
          <a:p>
            <a:pPr algn="ctr"/>
            <a:endParaRPr lang="en-US" sz="800" b="1" u="sng" dirty="0" smtClean="0">
              <a:solidFill>
                <a:srgbClr val="FFFFFF"/>
              </a:solidFill>
              <a:latin typeface="Papyrus"/>
              <a:cs typeface="Papyrus"/>
            </a:endParaRPr>
          </a:p>
          <a:p>
            <a:pPr algn="ctr"/>
            <a:r>
              <a:rPr lang="en-US" sz="2300" b="1" u="sng" dirty="0" smtClean="0">
                <a:solidFill>
                  <a:srgbClr val="FFFFFF"/>
                </a:solidFill>
                <a:latin typeface="Papyrus"/>
                <a:cs typeface="Papyrus"/>
              </a:rPr>
              <a:t>Skills that need to be mastered in kindergarten:</a:t>
            </a:r>
          </a:p>
          <a:p>
            <a:pPr algn="ctr"/>
            <a:endParaRPr lang="en-US" sz="800" b="1" dirty="0" smtClean="0">
              <a:solidFill>
                <a:srgbClr val="FFFFFF"/>
              </a:solidFill>
              <a:latin typeface="Papyrus"/>
              <a:cs typeface="Papyrus"/>
            </a:endParaRPr>
          </a:p>
          <a:p>
            <a:pPr algn="ctr"/>
            <a:r>
              <a:rPr lang="en-US" sz="2000" dirty="0" smtClean="0">
                <a:solidFill>
                  <a:srgbClr val="FFFFFF"/>
                </a:solidFill>
                <a:latin typeface="Papyrus"/>
                <a:cs typeface="Papyrus"/>
              </a:rPr>
              <a:t>*Recognize all uppercase and lowercase letters in random order and their corresponding sounds.</a:t>
            </a:r>
          </a:p>
          <a:p>
            <a:pPr algn="ctr"/>
            <a:r>
              <a:rPr lang="en-US" sz="2000" dirty="0" smtClean="0">
                <a:solidFill>
                  <a:srgbClr val="FFFFFF"/>
                </a:solidFill>
                <a:latin typeface="Papyrus"/>
                <a:cs typeface="Papyrus"/>
              </a:rPr>
              <a:t>*Know long long and short vowel sounds.</a:t>
            </a:r>
          </a:p>
          <a:p>
            <a:pPr algn="ctr"/>
            <a:r>
              <a:rPr lang="en-US" sz="2000" dirty="0" smtClean="0">
                <a:solidFill>
                  <a:srgbClr val="FFFFFF"/>
                </a:solidFill>
                <a:latin typeface="Papyrus"/>
                <a:cs typeface="Papyrus"/>
              </a:rPr>
              <a:t>*Read kindergarten level sight words.</a:t>
            </a:r>
          </a:p>
          <a:p>
            <a:pPr algn="ctr"/>
            <a:r>
              <a:rPr lang="en-US" sz="2000" dirty="0" smtClean="0">
                <a:solidFill>
                  <a:srgbClr val="FFFFFF"/>
                </a:solidFill>
                <a:latin typeface="Papyrus"/>
                <a:cs typeface="Papyrus"/>
              </a:rPr>
              <a:t>*Sound out simple one word syllables (ex. bat, ran, sit)</a:t>
            </a:r>
          </a:p>
          <a:p>
            <a:pPr algn="ctr"/>
            <a:r>
              <a:rPr lang="en-US" sz="2000" dirty="0" smtClean="0">
                <a:solidFill>
                  <a:srgbClr val="FFFFFF"/>
                </a:solidFill>
                <a:latin typeface="Papyrus"/>
                <a:cs typeface="Papyrus"/>
              </a:rPr>
              <a:t>*Retell stories (including characters and settings)</a:t>
            </a:r>
          </a:p>
          <a:p>
            <a:pPr algn="ctr"/>
            <a:r>
              <a:rPr lang="en-US" sz="2000" dirty="0" smtClean="0">
                <a:solidFill>
                  <a:srgbClr val="FFFFFF"/>
                </a:solidFill>
                <a:latin typeface="Papyrus"/>
                <a:cs typeface="Papyrus"/>
              </a:rPr>
              <a:t>*Understand rhyming words.</a:t>
            </a:r>
          </a:p>
          <a:p>
            <a:pPr algn="ctr"/>
            <a:endParaRPr lang="en-US" sz="1600" b="1" dirty="0">
              <a:solidFill>
                <a:srgbClr val="FFFFFF"/>
              </a:solidFill>
              <a:latin typeface="Papyrus"/>
              <a:cs typeface="Papyrus"/>
            </a:endParaRPr>
          </a:p>
          <a:p>
            <a:endParaRPr lang="en-US" dirty="0"/>
          </a:p>
        </p:txBody>
      </p:sp>
    </p:spTree>
    <p:extLst>
      <p:ext uri="{BB962C8B-B14F-4D97-AF65-F5344CB8AC3E}">
        <p14:creationId xmlns:p14="http://schemas.microsoft.com/office/powerpoint/2010/main" val="230086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16538" y="1387231"/>
            <a:ext cx="6310924" cy="5032147"/>
          </a:xfrm>
          <a:prstGeom prst="rect">
            <a:avLst/>
          </a:prstGeom>
          <a:noFill/>
        </p:spPr>
        <p:txBody>
          <a:bodyPr wrap="square" rtlCol="0">
            <a:spAutoFit/>
          </a:bodyPr>
          <a:lstStyle/>
          <a:p>
            <a:pPr algn="ctr"/>
            <a:r>
              <a:rPr lang="en-US" sz="4000" b="1" u="sng" dirty="0" smtClean="0">
                <a:solidFill>
                  <a:srgbClr val="FFFFFF"/>
                </a:solidFill>
                <a:latin typeface="Papyrus"/>
                <a:cs typeface="Papyrus"/>
              </a:rPr>
              <a:t>Math</a:t>
            </a:r>
          </a:p>
          <a:p>
            <a:pPr algn="ctr"/>
            <a:endParaRPr lang="en-US" sz="1000" b="1" u="sng" dirty="0">
              <a:solidFill>
                <a:srgbClr val="FFFFFF"/>
              </a:solidFill>
              <a:latin typeface="Papyrus"/>
              <a:cs typeface="Papyrus"/>
            </a:endParaRPr>
          </a:p>
          <a:p>
            <a:pPr algn="ctr"/>
            <a:r>
              <a:rPr lang="en-US" sz="2300" b="1" u="sng" dirty="0" smtClean="0">
                <a:solidFill>
                  <a:srgbClr val="FFFFFF"/>
                </a:solidFill>
                <a:latin typeface="Papyrus"/>
                <a:cs typeface="Papyrus"/>
              </a:rPr>
              <a:t>Skills that need to be mastered in kindergarten:</a:t>
            </a:r>
          </a:p>
          <a:p>
            <a:pPr algn="ctr"/>
            <a:endParaRPr lang="en-US" sz="800" b="1" u="sng" dirty="0">
              <a:solidFill>
                <a:srgbClr val="FFFFFF"/>
              </a:solidFill>
              <a:latin typeface="Papyrus"/>
              <a:cs typeface="Papyrus"/>
            </a:endParaRPr>
          </a:p>
          <a:p>
            <a:pPr algn="ctr"/>
            <a:r>
              <a:rPr lang="en-US" dirty="0" smtClean="0">
                <a:solidFill>
                  <a:srgbClr val="FFFFFF"/>
                </a:solidFill>
                <a:latin typeface="Papyrus"/>
                <a:cs typeface="Papyrus"/>
              </a:rPr>
              <a:t>*Recognize and write numbers 1-20 in random order.</a:t>
            </a:r>
          </a:p>
          <a:p>
            <a:pPr algn="ctr"/>
            <a:r>
              <a:rPr lang="en-US" dirty="0" smtClean="0">
                <a:solidFill>
                  <a:srgbClr val="FFFFFF"/>
                </a:solidFill>
                <a:latin typeface="Papyrus"/>
                <a:cs typeface="Papyrus"/>
              </a:rPr>
              <a:t>*Count and match numbers with objects up to 20.</a:t>
            </a:r>
          </a:p>
          <a:p>
            <a:pPr algn="ctr"/>
            <a:r>
              <a:rPr lang="en-US" dirty="0" smtClean="0">
                <a:solidFill>
                  <a:srgbClr val="FFFFFF"/>
                </a:solidFill>
                <a:latin typeface="Papyrus"/>
                <a:cs typeface="Papyrus"/>
              </a:rPr>
              <a:t>*Count to 100 by 1’s and 10’s and count using number sets (ex. 1 group of 10 and 2 ones =12)</a:t>
            </a:r>
          </a:p>
          <a:p>
            <a:pPr algn="ctr"/>
            <a:r>
              <a:rPr lang="en-US" dirty="0" smtClean="0">
                <a:solidFill>
                  <a:srgbClr val="FFFFFF"/>
                </a:solidFill>
                <a:latin typeface="Papyrus"/>
                <a:cs typeface="Papyrus"/>
              </a:rPr>
              <a:t>*Make patterns.</a:t>
            </a:r>
          </a:p>
          <a:p>
            <a:pPr algn="ctr"/>
            <a:r>
              <a:rPr lang="en-US" dirty="0" smtClean="0">
                <a:solidFill>
                  <a:srgbClr val="FFFFFF"/>
                </a:solidFill>
                <a:latin typeface="Papyrus"/>
                <a:cs typeface="Papyrus"/>
              </a:rPr>
              <a:t>Adding numbers up to 10.</a:t>
            </a:r>
          </a:p>
          <a:p>
            <a:pPr algn="ctr"/>
            <a:r>
              <a:rPr lang="en-US" dirty="0" smtClean="0">
                <a:solidFill>
                  <a:srgbClr val="FFFFFF"/>
                </a:solidFill>
                <a:latin typeface="Papyrus"/>
                <a:cs typeface="Papyrus"/>
              </a:rPr>
              <a:t>*Subtracting numbers.</a:t>
            </a:r>
          </a:p>
          <a:p>
            <a:pPr algn="ctr"/>
            <a:r>
              <a:rPr lang="en-US" dirty="0" smtClean="0">
                <a:solidFill>
                  <a:srgbClr val="FFFFFF"/>
                </a:solidFill>
                <a:latin typeface="Papyrus"/>
                <a:cs typeface="Papyrus"/>
              </a:rPr>
              <a:t>*Identifying two &amp; three dimensional shapes.</a:t>
            </a:r>
          </a:p>
          <a:p>
            <a:pPr algn="ctr"/>
            <a:r>
              <a:rPr lang="en-US" dirty="0" smtClean="0">
                <a:solidFill>
                  <a:srgbClr val="FFFFFF"/>
                </a:solidFill>
                <a:latin typeface="Papyrus"/>
                <a:cs typeface="Papyrus"/>
              </a:rPr>
              <a:t>*Measure</a:t>
            </a:r>
          </a:p>
          <a:p>
            <a:pPr algn="ctr"/>
            <a:r>
              <a:rPr lang="en-US" dirty="0" smtClean="0">
                <a:solidFill>
                  <a:srgbClr val="FFFFFF"/>
                </a:solidFill>
                <a:latin typeface="Papyrus"/>
                <a:cs typeface="Papyrus"/>
              </a:rPr>
              <a:t>Identify coins (penny, nickel, dime)</a:t>
            </a:r>
          </a:p>
          <a:p>
            <a:pPr algn="ctr"/>
            <a:endParaRPr lang="en-US" sz="2000" dirty="0" smtClean="0">
              <a:solidFill>
                <a:srgbClr val="FFFFFF"/>
              </a:solidFill>
              <a:latin typeface="Papyrus"/>
              <a:cs typeface="Papyrus"/>
            </a:endParaRPr>
          </a:p>
          <a:p>
            <a:pPr algn="ctr"/>
            <a:endParaRPr lang="en-US" sz="2000" dirty="0" smtClean="0">
              <a:solidFill>
                <a:srgbClr val="FFFFFF"/>
              </a:solidFill>
              <a:latin typeface="Papyrus"/>
              <a:cs typeface="Papyrus"/>
            </a:endParaRPr>
          </a:p>
          <a:p>
            <a:pPr algn="ctr"/>
            <a:endParaRPr lang="en-US" sz="2000" dirty="0">
              <a:solidFill>
                <a:srgbClr val="FFFFFF"/>
              </a:solidFill>
              <a:latin typeface="Papyrus"/>
              <a:cs typeface="Papyrus"/>
            </a:endParaRPr>
          </a:p>
        </p:txBody>
      </p:sp>
    </p:spTree>
    <p:extLst>
      <p:ext uri="{BB962C8B-B14F-4D97-AF65-F5344CB8AC3E}">
        <p14:creationId xmlns:p14="http://schemas.microsoft.com/office/powerpoint/2010/main" val="1099547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543538" y="1475153"/>
            <a:ext cx="6076462" cy="4909036"/>
          </a:xfrm>
          <a:prstGeom prst="rect">
            <a:avLst/>
          </a:prstGeom>
          <a:noFill/>
        </p:spPr>
        <p:txBody>
          <a:bodyPr wrap="square" rtlCol="0">
            <a:spAutoFit/>
          </a:bodyPr>
          <a:lstStyle/>
          <a:p>
            <a:pPr algn="ctr"/>
            <a:r>
              <a:rPr lang="en-US" sz="4500" b="1" u="sng" dirty="0" smtClean="0">
                <a:solidFill>
                  <a:srgbClr val="FFFFFF"/>
                </a:solidFill>
                <a:latin typeface="Papyrus"/>
                <a:cs typeface="Papyrus"/>
              </a:rPr>
              <a:t>Writing</a:t>
            </a:r>
          </a:p>
          <a:p>
            <a:pPr algn="ctr"/>
            <a:endParaRPr lang="en-US" sz="800" b="1" u="sng" dirty="0" smtClean="0">
              <a:solidFill>
                <a:srgbClr val="FFFFFF"/>
              </a:solidFill>
              <a:latin typeface="Papyrus"/>
              <a:cs typeface="Papyrus"/>
            </a:endParaRPr>
          </a:p>
          <a:p>
            <a:pPr algn="ctr"/>
            <a:r>
              <a:rPr lang="en-US" sz="1700" dirty="0" smtClean="0">
                <a:solidFill>
                  <a:srgbClr val="FFFFFF"/>
                </a:solidFill>
                <a:latin typeface="Papyrus"/>
                <a:cs typeface="Papyrus"/>
              </a:rPr>
              <a:t>*Write first and last name using lowercase letters for all letters except the first letter</a:t>
            </a:r>
          </a:p>
          <a:p>
            <a:pPr algn="ctr"/>
            <a:r>
              <a:rPr lang="en-US" sz="1700" dirty="0" smtClean="0">
                <a:solidFill>
                  <a:srgbClr val="FFFFFF"/>
                </a:solidFill>
                <a:latin typeface="Papyrus"/>
                <a:cs typeface="Papyrus"/>
              </a:rPr>
              <a:t>*Write all uppercase and lowercase letters.</a:t>
            </a:r>
          </a:p>
          <a:p>
            <a:pPr algn="ctr"/>
            <a:r>
              <a:rPr lang="en-US" sz="1700" dirty="0" smtClean="0">
                <a:solidFill>
                  <a:srgbClr val="FFFFFF"/>
                </a:solidFill>
                <a:latin typeface="Papyrus"/>
                <a:cs typeface="Papyrus"/>
              </a:rPr>
              <a:t>*Write kindergarten sight words from memory.</a:t>
            </a:r>
          </a:p>
          <a:p>
            <a:pPr algn="ctr"/>
            <a:r>
              <a:rPr lang="en-US" sz="1700" dirty="0" smtClean="0">
                <a:solidFill>
                  <a:srgbClr val="FFFFFF"/>
                </a:solidFill>
                <a:latin typeface="Papyrus"/>
                <a:cs typeface="Papyrus"/>
              </a:rPr>
              <a:t>*Draw and label a picture.</a:t>
            </a:r>
          </a:p>
          <a:p>
            <a:pPr algn="ctr"/>
            <a:r>
              <a:rPr lang="en-US" sz="1700" dirty="0" smtClean="0">
                <a:solidFill>
                  <a:srgbClr val="FFFFFF"/>
                </a:solidFill>
                <a:latin typeface="Papyrus"/>
                <a:cs typeface="Papyrus"/>
              </a:rPr>
              <a:t>*Sequence a story (beginning, middle, end)</a:t>
            </a:r>
          </a:p>
          <a:p>
            <a:pPr algn="ctr"/>
            <a:r>
              <a:rPr lang="en-US" sz="1700" dirty="0" smtClean="0">
                <a:solidFill>
                  <a:srgbClr val="FFFFFF"/>
                </a:solidFill>
                <a:latin typeface="Papyrus"/>
                <a:cs typeface="Papyrus"/>
              </a:rPr>
              <a:t>*Write simple sentences (ex. This is a cat).</a:t>
            </a:r>
          </a:p>
          <a:p>
            <a:pPr algn="ctr"/>
            <a:r>
              <a:rPr lang="en-US" sz="1700" dirty="0" smtClean="0">
                <a:solidFill>
                  <a:srgbClr val="FFFFFF"/>
                </a:solidFill>
                <a:latin typeface="Papyrus"/>
                <a:cs typeface="Papyrus"/>
              </a:rPr>
              <a:t>*Write left to right, leave spaces between words and use punctuation.</a:t>
            </a:r>
          </a:p>
          <a:p>
            <a:pPr algn="ctr"/>
            <a:r>
              <a:rPr lang="en-US" sz="1700" dirty="0" smtClean="0">
                <a:solidFill>
                  <a:srgbClr val="FFFFFF"/>
                </a:solidFill>
                <a:latin typeface="Papyrus"/>
                <a:cs typeface="Papyrus"/>
              </a:rPr>
              <a:t>*Write an informative paragraph.</a:t>
            </a:r>
          </a:p>
          <a:p>
            <a:pPr algn="ctr"/>
            <a:r>
              <a:rPr lang="en-US" sz="1700" dirty="0" smtClean="0">
                <a:solidFill>
                  <a:srgbClr val="FFFFFF"/>
                </a:solidFill>
                <a:latin typeface="Papyrus"/>
                <a:cs typeface="Papyrus"/>
              </a:rPr>
              <a:t>*Use phonetic spelling (spelled like it sounds ex. Was = wuz) </a:t>
            </a:r>
          </a:p>
          <a:p>
            <a:pPr algn="ctr"/>
            <a:endParaRPr lang="en-US" sz="4500" b="1" u="sng" dirty="0">
              <a:solidFill>
                <a:srgbClr val="FFFFFF"/>
              </a:solidFill>
              <a:latin typeface="Papyrus"/>
              <a:cs typeface="Papyrus"/>
            </a:endParaRPr>
          </a:p>
          <a:p>
            <a:endParaRPr lang="en-US" sz="2000" b="1" u="sng" dirty="0" smtClean="0">
              <a:solidFill>
                <a:srgbClr val="FFFFFF"/>
              </a:solidFill>
              <a:latin typeface="Papyrus"/>
              <a:cs typeface="Papyrus"/>
            </a:endParaRPr>
          </a:p>
          <a:p>
            <a:pPr algn="ctr"/>
            <a:endParaRPr lang="en-US" sz="800" b="1" u="sng" dirty="0">
              <a:solidFill>
                <a:srgbClr val="FFFFFF"/>
              </a:solidFill>
              <a:latin typeface="Papyrus"/>
              <a:cs typeface="Papyrus"/>
            </a:endParaRPr>
          </a:p>
        </p:txBody>
      </p:sp>
    </p:spTree>
    <p:extLst>
      <p:ext uri="{BB962C8B-B14F-4D97-AF65-F5344CB8AC3E}">
        <p14:creationId xmlns:p14="http://schemas.microsoft.com/office/powerpoint/2010/main" val="89398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 y="-254000"/>
            <a:ext cx="9625949" cy="7219462"/>
          </a:xfrm>
          <a:prstGeom prst="rect">
            <a:avLst/>
          </a:prstGeom>
        </p:spPr>
      </p:pic>
      <p:sp>
        <p:nvSpPr>
          <p:cNvPr id="3" name="TextBox 2"/>
          <p:cNvSpPr txBox="1"/>
          <p:nvPr/>
        </p:nvSpPr>
        <p:spPr>
          <a:xfrm>
            <a:off x="1172308" y="1357923"/>
            <a:ext cx="6721230" cy="3970318"/>
          </a:xfrm>
          <a:prstGeom prst="rect">
            <a:avLst/>
          </a:prstGeom>
          <a:noFill/>
        </p:spPr>
        <p:txBody>
          <a:bodyPr wrap="square" rtlCol="0">
            <a:spAutoFit/>
          </a:bodyPr>
          <a:lstStyle/>
          <a:p>
            <a:pPr algn="ctr"/>
            <a:r>
              <a:rPr lang="en-US" sz="4500" b="1" u="sng" dirty="0" smtClean="0">
                <a:solidFill>
                  <a:srgbClr val="FFFFFF"/>
                </a:solidFill>
                <a:latin typeface="Papyrus"/>
                <a:cs typeface="Papyrus"/>
              </a:rPr>
              <a:t>Science</a:t>
            </a:r>
          </a:p>
          <a:p>
            <a:pPr algn="ctr"/>
            <a:endParaRPr lang="en-US" b="1" u="sng" dirty="0" smtClean="0">
              <a:solidFill>
                <a:srgbClr val="FFFFFF"/>
              </a:solidFill>
              <a:latin typeface="Papyrus"/>
              <a:cs typeface="Papyrus"/>
            </a:endParaRPr>
          </a:p>
          <a:p>
            <a:pPr algn="ctr"/>
            <a:r>
              <a:rPr lang="en-US" sz="2600" dirty="0" smtClean="0">
                <a:solidFill>
                  <a:srgbClr val="FFFFFF"/>
                </a:solidFill>
                <a:latin typeface="Papyrus"/>
                <a:cs typeface="Papyrus"/>
              </a:rPr>
              <a:t>*Five Senses</a:t>
            </a:r>
          </a:p>
          <a:p>
            <a:pPr algn="ctr"/>
            <a:endParaRPr lang="en-US" sz="1400" dirty="0" smtClean="0">
              <a:solidFill>
                <a:srgbClr val="FFFFFF"/>
              </a:solidFill>
              <a:latin typeface="Papyrus"/>
              <a:cs typeface="Papyrus"/>
            </a:endParaRPr>
          </a:p>
          <a:p>
            <a:pPr algn="ctr"/>
            <a:r>
              <a:rPr lang="en-US" sz="2400" dirty="0" smtClean="0">
                <a:solidFill>
                  <a:srgbClr val="FFFFFF"/>
                </a:solidFill>
                <a:latin typeface="Papyrus"/>
                <a:cs typeface="Papyrus"/>
              </a:rPr>
              <a:t>*Force &amp; Motion</a:t>
            </a:r>
          </a:p>
          <a:p>
            <a:pPr algn="ctr"/>
            <a:endParaRPr lang="en-US" sz="1400" dirty="0" smtClean="0">
              <a:solidFill>
                <a:srgbClr val="FFFFFF"/>
              </a:solidFill>
              <a:latin typeface="Papyrus"/>
              <a:cs typeface="Papyrus"/>
            </a:endParaRPr>
          </a:p>
          <a:p>
            <a:pPr algn="ctr"/>
            <a:r>
              <a:rPr lang="en-US" sz="2600" dirty="0" smtClean="0">
                <a:solidFill>
                  <a:srgbClr val="FFFFFF"/>
                </a:solidFill>
                <a:latin typeface="Papyrus"/>
                <a:cs typeface="Papyrus"/>
              </a:rPr>
              <a:t>*Sand, Soil, Air and Water</a:t>
            </a:r>
          </a:p>
          <a:p>
            <a:pPr algn="ctr"/>
            <a:endParaRPr lang="en-US" sz="1400" dirty="0" smtClean="0">
              <a:solidFill>
                <a:srgbClr val="FFFFFF"/>
              </a:solidFill>
              <a:latin typeface="Papyrus"/>
              <a:cs typeface="Papyrus"/>
            </a:endParaRPr>
          </a:p>
          <a:p>
            <a:pPr algn="ctr"/>
            <a:r>
              <a:rPr lang="en-US" sz="2600" dirty="0" smtClean="0">
                <a:solidFill>
                  <a:srgbClr val="FFFFFF"/>
                </a:solidFill>
                <a:latin typeface="Papyrus"/>
                <a:cs typeface="Papyrus"/>
              </a:rPr>
              <a:t>*Plants &amp; animals</a:t>
            </a:r>
          </a:p>
          <a:p>
            <a:pPr algn="ctr"/>
            <a:endParaRPr lang="en-US" sz="4500" b="1" u="sng" dirty="0" smtClean="0">
              <a:solidFill>
                <a:srgbClr val="FFFFFF"/>
              </a:solidFill>
              <a:latin typeface="Papyrus"/>
              <a:cs typeface="Papyrus"/>
            </a:endParaRPr>
          </a:p>
        </p:txBody>
      </p:sp>
    </p:spTree>
    <p:extLst>
      <p:ext uri="{BB962C8B-B14F-4D97-AF65-F5344CB8AC3E}">
        <p14:creationId xmlns:p14="http://schemas.microsoft.com/office/powerpoint/2010/main" val="35662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12193" y="1609275"/>
            <a:ext cx="5803898" cy="3545346"/>
          </a:xfrm>
          <a:prstGeom prst="rect">
            <a:avLst/>
          </a:prstGeom>
          <a:noFill/>
        </p:spPr>
        <p:txBody>
          <a:bodyPr wrap="square" lIns="82058" tIns="41029" rIns="82058" bIns="41029" rtlCol="0">
            <a:spAutoFit/>
          </a:bodyPr>
          <a:lstStyle/>
          <a:p>
            <a:pPr algn="ctr"/>
            <a:r>
              <a:rPr lang="en-US" sz="4500" b="1" u="sng" dirty="0" smtClean="0">
                <a:solidFill>
                  <a:srgbClr val="FFFFFF"/>
                </a:solidFill>
                <a:latin typeface="Papyrus"/>
                <a:cs typeface="Papyrus"/>
              </a:rPr>
              <a:t>Social Studies</a:t>
            </a:r>
          </a:p>
          <a:p>
            <a:pPr algn="ctr"/>
            <a:endParaRPr lang="en-US" sz="1200" b="1" u="sng" dirty="0">
              <a:solidFill>
                <a:srgbClr val="FFFFFF"/>
              </a:solidFill>
              <a:latin typeface="Papyrus"/>
              <a:cs typeface="Papyrus"/>
            </a:endParaRPr>
          </a:p>
          <a:p>
            <a:endParaRPr lang="en-US" sz="1000" b="1" u="sng" dirty="0" smtClean="0">
              <a:solidFill>
                <a:srgbClr val="FFFFFF"/>
              </a:solidFill>
              <a:latin typeface="Papyrus"/>
              <a:cs typeface="Papyrus"/>
            </a:endParaRPr>
          </a:p>
          <a:p>
            <a:pPr algn="ctr"/>
            <a:r>
              <a:rPr lang="en-US" sz="2000" b="1" u="sng" dirty="0" smtClean="0">
                <a:solidFill>
                  <a:srgbClr val="FFFFFF"/>
                </a:solidFill>
                <a:latin typeface="Papyrus"/>
                <a:cs typeface="Papyrus"/>
              </a:rPr>
              <a:t>Myself and Others:</a:t>
            </a:r>
          </a:p>
          <a:p>
            <a:pPr algn="ctr"/>
            <a:endParaRPr lang="en-US" sz="1000" b="1" u="sng" dirty="0">
              <a:solidFill>
                <a:srgbClr val="FFFFFF"/>
              </a:solidFill>
              <a:latin typeface="Papyrus"/>
              <a:cs typeface="Papyrus"/>
            </a:endParaRPr>
          </a:p>
          <a:p>
            <a:pPr algn="ctr"/>
            <a:r>
              <a:rPr lang="en-US" sz="2000" dirty="0" smtClean="0">
                <a:solidFill>
                  <a:srgbClr val="FFFFFF"/>
                </a:solidFill>
                <a:latin typeface="Papyrus"/>
                <a:cs typeface="Papyrus"/>
              </a:rPr>
              <a:t>*Who I am?</a:t>
            </a:r>
          </a:p>
          <a:p>
            <a:pPr algn="ctr"/>
            <a:endParaRPr lang="en-US" sz="1000" dirty="0" smtClean="0">
              <a:solidFill>
                <a:srgbClr val="FFFFFF"/>
              </a:solidFill>
              <a:latin typeface="Papyrus"/>
              <a:cs typeface="Papyrus"/>
            </a:endParaRPr>
          </a:p>
          <a:p>
            <a:pPr algn="ctr"/>
            <a:r>
              <a:rPr lang="en-US" sz="2000" dirty="0" smtClean="0">
                <a:solidFill>
                  <a:srgbClr val="FFFFFF"/>
                </a:solidFill>
                <a:latin typeface="Papyrus"/>
                <a:cs typeface="Papyrus"/>
              </a:rPr>
              <a:t>*Where I Am?</a:t>
            </a:r>
          </a:p>
          <a:p>
            <a:pPr algn="ctr"/>
            <a:endParaRPr lang="en-US" sz="1000" dirty="0" smtClean="0">
              <a:solidFill>
                <a:srgbClr val="FFFFFF"/>
              </a:solidFill>
              <a:latin typeface="Papyrus"/>
              <a:cs typeface="Papyrus"/>
            </a:endParaRPr>
          </a:p>
          <a:p>
            <a:pPr algn="ctr"/>
            <a:r>
              <a:rPr lang="en-US" sz="2000" dirty="0" smtClean="0">
                <a:solidFill>
                  <a:srgbClr val="FFFFFF"/>
                </a:solidFill>
                <a:latin typeface="Papyrus"/>
                <a:cs typeface="Papyrus"/>
              </a:rPr>
              <a:t>*How do I get what I need?</a:t>
            </a:r>
          </a:p>
          <a:p>
            <a:pPr algn="ctr"/>
            <a:endParaRPr lang="en-US" sz="1000" dirty="0" smtClean="0">
              <a:solidFill>
                <a:srgbClr val="FFFFFF"/>
              </a:solidFill>
              <a:latin typeface="Papyrus"/>
              <a:cs typeface="Papyrus"/>
            </a:endParaRPr>
          </a:p>
          <a:p>
            <a:pPr algn="ctr"/>
            <a:r>
              <a:rPr lang="en-US" sz="2000" dirty="0" smtClean="0">
                <a:solidFill>
                  <a:srgbClr val="FFFFFF"/>
                </a:solidFill>
                <a:latin typeface="Papyrus"/>
                <a:cs typeface="Papyrus"/>
              </a:rPr>
              <a:t>*How do I get along with others?</a:t>
            </a:r>
          </a:p>
          <a:p>
            <a:endParaRPr lang="en-US" sz="2000" b="1" u="sng" dirty="0">
              <a:solidFill>
                <a:srgbClr val="FFFFFF"/>
              </a:solidFill>
              <a:latin typeface="Papyrus"/>
              <a:cs typeface="Papyrus"/>
            </a:endParaRPr>
          </a:p>
        </p:txBody>
      </p:sp>
    </p:spTree>
    <p:extLst>
      <p:ext uri="{BB962C8B-B14F-4D97-AF65-F5344CB8AC3E}">
        <p14:creationId xmlns:p14="http://schemas.microsoft.com/office/powerpoint/2010/main" val="1715526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TotalTime>
  <Words>1141</Words>
  <Application>Microsoft Macintosh PowerPoint</Application>
  <PresentationFormat>On-screen Show (4:3)</PresentationFormat>
  <Paragraphs>146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Pond</dc:creator>
  <cp:lastModifiedBy>Lindsay Pond</cp:lastModifiedBy>
  <cp:revision>22</cp:revision>
  <dcterms:created xsi:type="dcterms:W3CDTF">2017-08-09T23:44:51Z</dcterms:created>
  <dcterms:modified xsi:type="dcterms:W3CDTF">2017-08-15T02:03:29Z</dcterms:modified>
</cp:coreProperties>
</file>